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7772400" cy="10058400"/>
  <p:notesSz cx="7772400" cy="10058400"/>
  <p:embeddedFontLst>
    <p:embeddedFont>
      <p:font typeface="Calibri" pitchFamily="34" charset="0"/>
      <p:regular r:id="rId38"/>
      <p:bold r:id="rId39"/>
      <p:italic r:id="rId40"/>
      <p:boldItalic r:id="rId41"/>
    </p:embeddedFont>
    <p:embeddedFont>
      <p:font typeface="MS PGothic" pitchFamily="34" charset="-128"/>
      <p:regular r:id="rId42"/>
    </p:embeddedFont>
    <p:embeddedFont>
      <p:font typeface="Constantia" pitchFamily="18" charset="0"/>
      <p:regular r:id="rId43"/>
      <p:bold r:id="rId44"/>
      <p:italic r:id="rId45"/>
      <p:boldItalic r:id="rId46"/>
    </p:embeddedFont>
    <p:embeddedFont>
      <p:font typeface="Wingdings 2" pitchFamily="18" charset="2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4" d="100"/>
          <a:sy n="44" d="100"/>
        </p:scale>
        <p:origin x="-2104" y="-88"/>
      </p:cViewPr>
      <p:guideLst>
        <p:guide orient="horz" pos="2881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53390" y="2011680"/>
            <a:ext cx="6673901" cy="268224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53390" y="4735186"/>
            <a:ext cx="6676492" cy="257048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634990" y="1341122"/>
            <a:ext cx="1748790" cy="7643919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620" y="1341122"/>
            <a:ext cx="5116830" cy="7643919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799" y="1931213"/>
            <a:ext cx="6606540" cy="1998269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0799" y="3966841"/>
            <a:ext cx="6606540" cy="2214244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1032662"/>
            <a:ext cx="6995160" cy="1676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620" y="2816125"/>
            <a:ext cx="3432810" cy="6504432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50970" y="2816125"/>
            <a:ext cx="3432810" cy="6504432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1032662"/>
            <a:ext cx="6995160" cy="16764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721030"/>
            <a:ext cx="3434160" cy="967050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3948272" y="2727645"/>
            <a:ext cx="3435509" cy="960436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8620" y="3688080"/>
            <a:ext cx="3434160" cy="5640389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48272" y="3688080"/>
            <a:ext cx="3435509" cy="5640389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1032662"/>
            <a:ext cx="7059930" cy="16764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754383"/>
            <a:ext cx="2331720" cy="170434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82930" y="2458720"/>
            <a:ext cx="2331720" cy="67056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038792" y="2458720"/>
            <a:ext cx="4344988" cy="67056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2690890" y="1625180"/>
            <a:ext cx="4469130" cy="603504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6803514" y="7860995"/>
            <a:ext cx="132131" cy="227990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" y="1726262"/>
            <a:ext cx="1880921" cy="2321177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8160" y="4148885"/>
            <a:ext cx="1878330" cy="3196336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65620" y="9322647"/>
            <a:ext cx="518160" cy="535517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2962924" y="1759292"/>
            <a:ext cx="3925062" cy="5766816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8097" y="8531013"/>
            <a:ext cx="7788593" cy="152738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3724275" y="9122411"/>
            <a:ext cx="4048125" cy="93599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8097" y="-10478"/>
            <a:ext cx="7788593" cy="152738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3724275" y="-10477"/>
            <a:ext cx="4048125" cy="93599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388620" y="1032662"/>
            <a:ext cx="6995160" cy="16764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388620" y="2838704"/>
            <a:ext cx="6995160" cy="64373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388620" y="9322647"/>
            <a:ext cx="1813560" cy="535517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266950" y="9322647"/>
            <a:ext cx="2849880" cy="535517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6736080" y="9322647"/>
            <a:ext cx="647700" cy="535517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6165" y="296865"/>
            <a:ext cx="7803466" cy="952195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4114" y="889962"/>
            <a:ext cx="5191125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dirty="0" smtClean="0">
                <a:solidFill>
                  <a:srgbClr val="365F91"/>
                </a:solidFill>
              </a:rPr>
              <a:t>S3</a:t>
            </a:r>
            <a:r>
              <a:rPr lang="en-US" sz="2600" b="1" dirty="0" smtClean="0">
                <a:solidFill>
                  <a:srgbClr val="365F91"/>
                </a:solidFill>
              </a:rPr>
              <a:t>. </a:t>
            </a:r>
            <a:r>
              <a:rPr sz="2600" b="1" spc="-5" dirty="0" smtClean="0">
                <a:solidFill>
                  <a:srgbClr val="365F91"/>
                </a:solidFill>
              </a:rPr>
              <a:t>(SIMPLE </a:t>
            </a:r>
            <a:r>
              <a:rPr sz="2600" b="1" spc="-5" dirty="0">
                <a:solidFill>
                  <a:srgbClr val="365F91"/>
                </a:solidFill>
              </a:rPr>
              <a:t>STORAGE</a:t>
            </a:r>
            <a:r>
              <a:rPr sz="2600" b="1" spc="-45" dirty="0">
                <a:solidFill>
                  <a:srgbClr val="365F91"/>
                </a:solidFill>
              </a:rPr>
              <a:t> </a:t>
            </a:r>
            <a:r>
              <a:rPr sz="2600" b="1" dirty="0">
                <a:solidFill>
                  <a:srgbClr val="365F91"/>
                </a:solidFill>
              </a:rPr>
              <a:t>SERVICE)</a:t>
            </a:r>
            <a:endParaRPr sz="2600" b="1" dirty="0"/>
          </a:p>
        </p:txBody>
      </p:sp>
      <p:sp>
        <p:nvSpPr>
          <p:cNvPr id="5" name="object 5"/>
          <p:cNvSpPr txBox="1"/>
          <p:nvPr/>
        </p:nvSpPr>
        <p:spPr>
          <a:xfrm>
            <a:off x="1130604" y="1316482"/>
            <a:ext cx="356362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Amazon S3: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ESSENTIALS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43304" y="1764538"/>
            <a:ext cx="2032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538DD3"/>
                </a:solidFill>
                <a:latin typeface="MS PGothic"/>
                <a:cs typeface="MS PGothic"/>
              </a:rPr>
              <a:t>➢</a:t>
            </a:r>
            <a:endParaRPr sz="1600">
              <a:latin typeface="MS PGothic"/>
              <a:cs typeface="MS P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71853" y="1929130"/>
            <a:ext cx="1737995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350" b="1" spc="-5" dirty="0">
                <a:solidFill>
                  <a:srgbClr val="538DD3"/>
                </a:solidFill>
                <a:latin typeface="Times New Roman"/>
                <a:cs typeface="Times New Roman"/>
              </a:rPr>
              <a:t>File </a:t>
            </a:r>
            <a:r>
              <a:rPr sz="1350" b="1" dirty="0">
                <a:solidFill>
                  <a:srgbClr val="538DD3"/>
                </a:solidFill>
                <a:latin typeface="Times New Roman"/>
                <a:cs typeface="Times New Roman"/>
              </a:rPr>
              <a:t>and Object</a:t>
            </a:r>
            <a:r>
              <a:rPr sz="1350" b="1" spc="-90" dirty="0">
                <a:solidFill>
                  <a:srgbClr val="538DD3"/>
                </a:solidFill>
                <a:latin typeface="Times New Roman"/>
                <a:cs typeface="Times New Roman"/>
              </a:rPr>
              <a:t> </a:t>
            </a:r>
            <a:r>
              <a:rPr sz="1350" b="1" spc="-5" dirty="0">
                <a:solidFill>
                  <a:srgbClr val="538DD3"/>
                </a:solidFill>
                <a:latin typeface="Times New Roman"/>
                <a:cs typeface="Times New Roman"/>
              </a:rPr>
              <a:t>Storage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02054" y="2136395"/>
            <a:ext cx="457454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400" spc="-5" dirty="0">
                <a:latin typeface="Times New Roman"/>
                <a:cs typeface="Times New Roman"/>
              </a:rPr>
              <a:t>Unlimited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Storage</a:t>
            </a:r>
            <a:endParaRPr sz="1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400" spc="-5" dirty="0">
                <a:latin typeface="Times New Roman"/>
                <a:cs typeface="Times New Roman"/>
              </a:rPr>
              <a:t>High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availability</a:t>
            </a:r>
            <a:endParaRPr sz="1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400" spc="-5" dirty="0">
                <a:latin typeface="Times New Roman"/>
                <a:cs typeface="Times New Roman"/>
              </a:rPr>
              <a:t>99.999999999% Durability (Think </a:t>
            </a:r>
            <a:r>
              <a:rPr sz="1400" dirty="0">
                <a:latin typeface="Times New Roman"/>
                <a:cs typeface="Times New Roman"/>
              </a:rPr>
              <a:t>of </a:t>
            </a:r>
            <a:r>
              <a:rPr sz="1400" spc="-5" dirty="0">
                <a:latin typeface="Times New Roman"/>
                <a:cs typeface="Times New Roman"/>
              </a:rPr>
              <a:t>Disk </a:t>
            </a:r>
            <a:r>
              <a:rPr sz="1400" dirty="0">
                <a:latin typeface="Times New Roman"/>
                <a:cs typeface="Times New Roman"/>
              </a:rPr>
              <a:t>set </a:t>
            </a:r>
            <a:r>
              <a:rPr sz="1400" spc="-10" dirty="0">
                <a:latin typeface="Times New Roman"/>
                <a:cs typeface="Times New Roman"/>
              </a:rPr>
              <a:t>with </a:t>
            </a:r>
            <a:r>
              <a:rPr sz="1400" spc="-5" dirty="0">
                <a:latin typeface="Times New Roman"/>
                <a:cs typeface="Times New Roman"/>
              </a:rPr>
              <a:t>RAID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1)</a:t>
            </a:r>
            <a:endParaRPr sz="1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4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400" spc="-5" dirty="0">
                <a:latin typeface="Times New Roman"/>
                <a:cs typeface="Times New Roman"/>
              </a:rPr>
              <a:t>99.99% Availability </a:t>
            </a:r>
            <a:r>
              <a:rPr sz="1400" dirty="0">
                <a:latin typeface="Times New Roman"/>
                <a:cs typeface="Times New Roman"/>
              </a:rPr>
              <a:t>(Spread </a:t>
            </a:r>
            <a:r>
              <a:rPr sz="1400" spc="-5" dirty="0">
                <a:latin typeface="Times New Roman"/>
                <a:cs typeface="Times New Roman"/>
              </a:rPr>
              <a:t>across </a:t>
            </a:r>
            <a:r>
              <a:rPr sz="1400" spc="-10" dirty="0">
                <a:latin typeface="Times New Roman"/>
                <a:cs typeface="Times New Roman"/>
              </a:rPr>
              <a:t>AZ’s)</a:t>
            </a:r>
            <a:endParaRPr sz="1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400" spc="-5" dirty="0">
                <a:latin typeface="Times New Roman"/>
                <a:cs typeface="Times New Roman"/>
              </a:rPr>
              <a:t>Objects size can be from 1byte </a:t>
            </a:r>
            <a:r>
              <a:rPr sz="1400" dirty="0">
                <a:latin typeface="Times New Roman"/>
                <a:cs typeface="Times New Roman"/>
              </a:rPr>
              <a:t>to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5TB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43304" y="3291964"/>
            <a:ext cx="2032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538DD3"/>
                </a:solidFill>
                <a:latin typeface="MS PGothic"/>
                <a:cs typeface="MS PGothic"/>
              </a:rPr>
              <a:t>➢</a:t>
            </a:r>
            <a:endParaRPr sz="1600">
              <a:latin typeface="MS PGothic"/>
              <a:cs typeface="MS P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71853" y="3456559"/>
            <a:ext cx="1662430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350" b="1" spc="-5" dirty="0">
                <a:solidFill>
                  <a:srgbClr val="538DD3"/>
                </a:solidFill>
                <a:latin typeface="Times New Roman"/>
                <a:cs typeface="Times New Roman"/>
              </a:rPr>
              <a:t>Objects: </a:t>
            </a:r>
            <a:r>
              <a:rPr sz="1350" spc="-5" dirty="0">
                <a:latin typeface="Times New Roman"/>
                <a:cs typeface="Times New Roman"/>
              </a:rPr>
              <a:t>Are static</a:t>
            </a:r>
            <a:r>
              <a:rPr sz="1350" spc="-15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Times New Roman"/>
                <a:cs typeface="Times New Roman"/>
              </a:rPr>
              <a:t>files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02056" y="3669922"/>
            <a:ext cx="316611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400" spc="-5" dirty="0">
                <a:latin typeface="Times New Roman"/>
                <a:cs typeface="Times New Roman"/>
              </a:rPr>
              <a:t>Contains Key </a:t>
            </a:r>
            <a:r>
              <a:rPr sz="1400" dirty="0">
                <a:latin typeface="Times New Roman"/>
                <a:cs typeface="Times New Roman"/>
              </a:rPr>
              <a:t>and </a:t>
            </a:r>
            <a:r>
              <a:rPr sz="1400" spc="-5" dirty="0">
                <a:latin typeface="Times New Roman"/>
                <a:cs typeface="Times New Roman"/>
              </a:rPr>
              <a:t>Value pair (meta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data)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43304" y="3956430"/>
            <a:ext cx="2032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538DD3"/>
                </a:solidFill>
                <a:latin typeface="MS PGothic"/>
                <a:cs typeface="MS PGothic"/>
              </a:rPr>
              <a:t>➢</a:t>
            </a:r>
            <a:endParaRPr sz="1600">
              <a:latin typeface="MS PGothic"/>
              <a:cs typeface="MS P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71854" y="4121023"/>
            <a:ext cx="2840990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350" b="1" dirty="0">
                <a:solidFill>
                  <a:srgbClr val="538DD3"/>
                </a:solidFill>
                <a:latin typeface="Times New Roman"/>
                <a:cs typeface="Times New Roman"/>
              </a:rPr>
              <a:t>Buckets: </a:t>
            </a:r>
            <a:r>
              <a:rPr sz="1350" spc="-5" dirty="0">
                <a:latin typeface="Times New Roman"/>
                <a:cs typeface="Times New Roman"/>
              </a:rPr>
              <a:t>Contain </a:t>
            </a:r>
            <a:r>
              <a:rPr sz="1350" dirty="0">
                <a:latin typeface="Times New Roman"/>
                <a:cs typeface="Times New Roman"/>
              </a:rPr>
              <a:t>a </a:t>
            </a:r>
            <a:r>
              <a:rPr sz="1350" spc="-5" dirty="0">
                <a:latin typeface="Times New Roman"/>
                <a:cs typeface="Times New Roman"/>
              </a:rPr>
              <a:t>group </a:t>
            </a:r>
            <a:r>
              <a:rPr sz="1350" dirty="0">
                <a:latin typeface="Times New Roman"/>
                <a:cs typeface="Times New Roman"/>
              </a:rPr>
              <a:t>of</a:t>
            </a:r>
            <a:r>
              <a:rPr sz="1350" spc="-60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Times New Roman"/>
                <a:cs typeface="Times New Roman"/>
              </a:rPr>
              <a:t>objects/files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02056" y="4334385"/>
            <a:ext cx="384492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400" spc="-5" dirty="0">
                <a:latin typeface="Times New Roman"/>
                <a:cs typeface="Times New Roman"/>
              </a:rPr>
              <a:t>Each bucket name must be unique across </a:t>
            </a:r>
            <a:r>
              <a:rPr sz="1400" spc="-10" dirty="0">
                <a:latin typeface="Times New Roman"/>
                <a:cs typeface="Times New Roman"/>
              </a:rPr>
              <a:t>AWS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S3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43304" y="4625466"/>
            <a:ext cx="2032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538DD3"/>
                </a:solidFill>
                <a:latin typeface="MS PGothic"/>
                <a:cs typeface="MS PGothic"/>
              </a:rPr>
              <a:t>➢</a:t>
            </a:r>
            <a:endParaRPr sz="1600">
              <a:latin typeface="MS PGothic"/>
              <a:cs typeface="MS P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71853" y="4790060"/>
            <a:ext cx="1661160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350" b="1" spc="-5" dirty="0">
                <a:solidFill>
                  <a:srgbClr val="538DD3"/>
                </a:solidFill>
                <a:latin typeface="Times New Roman"/>
                <a:cs typeface="Times New Roman"/>
              </a:rPr>
              <a:t>Lifecycle</a:t>
            </a:r>
            <a:r>
              <a:rPr sz="1350" b="1" spc="-50" dirty="0">
                <a:solidFill>
                  <a:srgbClr val="538DD3"/>
                </a:solidFill>
                <a:latin typeface="Times New Roman"/>
                <a:cs typeface="Times New Roman"/>
              </a:rPr>
              <a:t> </a:t>
            </a:r>
            <a:r>
              <a:rPr sz="1350" b="1" spc="-5" dirty="0">
                <a:solidFill>
                  <a:srgbClr val="538DD3"/>
                </a:solidFill>
                <a:latin typeface="Times New Roman"/>
                <a:cs typeface="Times New Roman"/>
              </a:rPr>
              <a:t>Management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02056" y="5000372"/>
            <a:ext cx="211645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400" spc="-5" dirty="0">
                <a:latin typeface="Times New Roman"/>
                <a:cs typeface="Times New Roman"/>
              </a:rPr>
              <a:t>Archive </a:t>
            </a:r>
            <a:r>
              <a:rPr sz="1400" dirty="0">
                <a:latin typeface="Times New Roman"/>
                <a:cs typeface="Times New Roman"/>
              </a:rPr>
              <a:t>or </a:t>
            </a:r>
            <a:r>
              <a:rPr sz="1400" spc="-5" dirty="0">
                <a:latin typeface="Times New Roman"/>
                <a:cs typeface="Times New Roman"/>
              </a:rPr>
              <a:t>Delete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Objects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43304" y="5291707"/>
            <a:ext cx="2032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538DD3"/>
                </a:solidFill>
                <a:latin typeface="MS PGothic"/>
                <a:cs typeface="MS PGothic"/>
              </a:rPr>
              <a:t>➢</a:t>
            </a:r>
            <a:endParaRPr sz="1600">
              <a:latin typeface="MS PGothic"/>
              <a:cs typeface="MS P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71855" y="5456301"/>
            <a:ext cx="800735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350" b="1" spc="-10" dirty="0">
                <a:solidFill>
                  <a:srgbClr val="538DD3"/>
                </a:solidFill>
                <a:latin typeface="Times New Roman"/>
                <a:cs typeface="Times New Roman"/>
              </a:rPr>
              <a:t>V</a:t>
            </a:r>
            <a:r>
              <a:rPr sz="1350" b="1" dirty="0">
                <a:solidFill>
                  <a:srgbClr val="538DD3"/>
                </a:solidFill>
                <a:latin typeface="Times New Roman"/>
                <a:cs typeface="Times New Roman"/>
              </a:rPr>
              <a:t>e</a:t>
            </a:r>
            <a:r>
              <a:rPr sz="1350" b="1" spc="-5" dirty="0">
                <a:solidFill>
                  <a:srgbClr val="538DD3"/>
                </a:solidFill>
                <a:latin typeface="Times New Roman"/>
                <a:cs typeface="Times New Roman"/>
              </a:rPr>
              <a:t>r</a:t>
            </a:r>
            <a:r>
              <a:rPr sz="1350" b="1" dirty="0">
                <a:solidFill>
                  <a:srgbClr val="538DD3"/>
                </a:solidFill>
                <a:latin typeface="Times New Roman"/>
                <a:cs typeface="Times New Roman"/>
              </a:rPr>
              <a:t>s</a:t>
            </a:r>
            <a:r>
              <a:rPr sz="1350" b="1" spc="-5" dirty="0">
                <a:solidFill>
                  <a:srgbClr val="538DD3"/>
                </a:solidFill>
                <a:latin typeface="Times New Roman"/>
                <a:cs typeface="Times New Roman"/>
              </a:rPr>
              <a:t>i</a:t>
            </a:r>
            <a:r>
              <a:rPr sz="1350" b="1" dirty="0">
                <a:solidFill>
                  <a:srgbClr val="538DD3"/>
                </a:solidFill>
                <a:latin typeface="Times New Roman"/>
                <a:cs typeface="Times New Roman"/>
              </a:rPr>
              <a:t>oni</a:t>
            </a:r>
            <a:r>
              <a:rPr sz="1350" b="1" spc="-15" dirty="0">
                <a:solidFill>
                  <a:srgbClr val="538DD3"/>
                </a:solidFill>
                <a:latin typeface="Times New Roman"/>
                <a:cs typeface="Times New Roman"/>
              </a:rPr>
              <a:t>n</a:t>
            </a:r>
            <a:r>
              <a:rPr sz="1350" b="1" dirty="0">
                <a:solidFill>
                  <a:srgbClr val="538DD3"/>
                </a:solidFill>
                <a:latin typeface="Times New Roman"/>
                <a:cs typeface="Times New Roman"/>
              </a:rPr>
              <a:t>g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02054" y="5665090"/>
            <a:ext cx="447865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400" spc="-5" dirty="0">
                <a:latin typeface="Times New Roman"/>
                <a:cs typeface="Times New Roman"/>
              </a:rPr>
              <a:t>preserve, retrieve, </a:t>
            </a:r>
            <a:r>
              <a:rPr sz="1400" spc="-10" dirty="0">
                <a:latin typeface="Times New Roman"/>
                <a:cs typeface="Times New Roman"/>
              </a:rPr>
              <a:t>and </a:t>
            </a:r>
            <a:r>
              <a:rPr sz="1400" spc="-5" dirty="0">
                <a:latin typeface="Times New Roman"/>
                <a:cs typeface="Times New Roman"/>
              </a:rPr>
              <a:t>restore every </a:t>
            </a:r>
            <a:r>
              <a:rPr sz="1400" dirty="0">
                <a:latin typeface="Times New Roman"/>
                <a:cs typeface="Times New Roman"/>
              </a:rPr>
              <a:t>version of </a:t>
            </a:r>
            <a:r>
              <a:rPr sz="1400" spc="-5" dirty="0">
                <a:latin typeface="Times New Roman"/>
                <a:cs typeface="Times New Roman"/>
              </a:rPr>
              <a:t>every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object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43304" y="5956173"/>
            <a:ext cx="2032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538DD3"/>
                </a:solidFill>
                <a:latin typeface="MS PGothic"/>
                <a:cs typeface="MS PGothic"/>
              </a:rPr>
              <a:t>➢</a:t>
            </a:r>
            <a:endParaRPr sz="1600">
              <a:latin typeface="MS PGothic"/>
              <a:cs typeface="MS P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71855" y="6120765"/>
            <a:ext cx="829944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350" b="1" spc="-5" dirty="0">
                <a:solidFill>
                  <a:srgbClr val="538DD3"/>
                </a:solidFill>
                <a:latin typeface="Times New Roman"/>
                <a:cs typeface="Times New Roman"/>
              </a:rPr>
              <a:t>E</a:t>
            </a:r>
            <a:r>
              <a:rPr sz="1350" b="1" dirty="0">
                <a:solidFill>
                  <a:srgbClr val="538DD3"/>
                </a:solidFill>
                <a:latin typeface="Times New Roman"/>
                <a:cs typeface="Times New Roman"/>
              </a:rPr>
              <a:t>ncr</a:t>
            </a:r>
            <a:r>
              <a:rPr sz="1350" b="1" spc="-10" dirty="0">
                <a:solidFill>
                  <a:srgbClr val="538DD3"/>
                </a:solidFill>
                <a:latin typeface="Times New Roman"/>
                <a:cs typeface="Times New Roman"/>
              </a:rPr>
              <a:t>y</a:t>
            </a:r>
            <a:r>
              <a:rPr sz="1350" b="1" dirty="0">
                <a:solidFill>
                  <a:srgbClr val="538DD3"/>
                </a:solidFill>
                <a:latin typeface="Times New Roman"/>
                <a:cs typeface="Times New Roman"/>
              </a:rPr>
              <a:t>p</a:t>
            </a:r>
            <a:r>
              <a:rPr sz="1350" b="1" spc="5" dirty="0">
                <a:solidFill>
                  <a:srgbClr val="538DD3"/>
                </a:solidFill>
                <a:latin typeface="Times New Roman"/>
                <a:cs typeface="Times New Roman"/>
              </a:rPr>
              <a:t>t</a:t>
            </a:r>
            <a:r>
              <a:rPr sz="1350" b="1" spc="-20" dirty="0">
                <a:solidFill>
                  <a:srgbClr val="538DD3"/>
                </a:solidFill>
                <a:latin typeface="Times New Roman"/>
                <a:cs typeface="Times New Roman"/>
              </a:rPr>
              <a:t>i</a:t>
            </a:r>
            <a:r>
              <a:rPr sz="1350" b="1" dirty="0">
                <a:solidFill>
                  <a:srgbClr val="538DD3"/>
                </a:solidFill>
                <a:latin typeface="Times New Roman"/>
                <a:cs typeface="Times New Roman"/>
              </a:rPr>
              <a:t>on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02056" y="6331079"/>
            <a:ext cx="478409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400" dirty="0">
                <a:latin typeface="Times New Roman"/>
                <a:cs typeface="Times New Roman"/>
              </a:rPr>
              <a:t>Server-Side </a:t>
            </a:r>
            <a:r>
              <a:rPr sz="1400" spc="-5" dirty="0">
                <a:latin typeface="Times New Roman"/>
                <a:cs typeface="Times New Roman"/>
              </a:rPr>
              <a:t>Encryption (S3 </a:t>
            </a:r>
            <a:r>
              <a:rPr sz="1400" dirty="0">
                <a:latin typeface="Times New Roman"/>
                <a:cs typeface="Times New Roman"/>
              </a:rPr>
              <a:t>or </a:t>
            </a:r>
            <a:r>
              <a:rPr sz="1400" spc="-5" dirty="0">
                <a:latin typeface="Times New Roman"/>
                <a:cs typeface="Times New Roman"/>
              </a:rPr>
              <a:t>KMS) </a:t>
            </a:r>
            <a:r>
              <a:rPr sz="1400" dirty="0">
                <a:latin typeface="Times New Roman"/>
                <a:cs typeface="Times New Roman"/>
              </a:rPr>
              <a:t>or </a:t>
            </a:r>
            <a:r>
              <a:rPr sz="1400" spc="-5" dirty="0">
                <a:latin typeface="Times New Roman"/>
                <a:cs typeface="Times New Roman"/>
              </a:rPr>
              <a:t>Client-Side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Encryption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235454" y="6890384"/>
            <a:ext cx="299593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Times New Roman"/>
                <a:cs typeface="Times New Roman"/>
              </a:rPr>
              <a:t>STORAGE</a:t>
            </a:r>
            <a:r>
              <a:rPr sz="2800" b="1" spc="-7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TYPES</a:t>
            </a:r>
            <a:endParaRPr sz="2800">
              <a:latin typeface="Times New Roman"/>
              <a:cs typeface="Times New Roman"/>
            </a:endParaRPr>
          </a:p>
        </p:txBody>
      </p: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336806" y="7492874"/>
          <a:ext cx="7038339" cy="11362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700"/>
                <a:gridCol w="1372235"/>
                <a:gridCol w="2223769"/>
                <a:gridCol w="2286635"/>
              </a:tblGrid>
              <a:tr h="431800">
                <a:tc>
                  <a:txBody>
                    <a:bodyPr/>
                    <a:lstStyle/>
                    <a:p>
                      <a:pPr algn="ctr">
                        <a:lnSpc>
                          <a:spcPts val="1660"/>
                        </a:lnSpc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S3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TYPE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4965">
                        <a:lnSpc>
                          <a:spcPts val="1660"/>
                        </a:lnSpc>
                      </a:pPr>
                      <a:r>
                        <a:rPr sz="1500" spc="-5" dirty="0">
                          <a:latin typeface="Times New Roman"/>
                          <a:cs typeface="Times New Roman"/>
                        </a:rPr>
                        <a:t>Standard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660"/>
                        </a:lnSpc>
                      </a:pPr>
                      <a:r>
                        <a:rPr sz="1500" spc="-5" dirty="0">
                          <a:latin typeface="Times New Roman"/>
                          <a:cs typeface="Times New Roman"/>
                        </a:rPr>
                        <a:t>Standard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- 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Infrequent</a:t>
                      </a:r>
                      <a:r>
                        <a:rPr sz="15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Access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080" algn="ctr">
                        <a:lnSpc>
                          <a:spcPts val="1660"/>
                        </a:lnSpc>
                      </a:pPr>
                      <a:r>
                        <a:rPr sz="1500" spc="-5" dirty="0">
                          <a:latin typeface="Times New Roman"/>
                          <a:cs typeface="Times New Roman"/>
                        </a:rPr>
                        <a:t>Reduced Redundancy</a:t>
                      </a:r>
                      <a:r>
                        <a:rPr sz="15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Storage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</a:pPr>
                      <a:r>
                        <a:rPr sz="1500" spc="-5" dirty="0">
                          <a:latin typeface="Times New Roman"/>
                          <a:cs typeface="Times New Roman"/>
                        </a:rPr>
                        <a:t>Durability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2560">
                        <a:lnSpc>
                          <a:spcPts val="1555"/>
                        </a:lnSpc>
                      </a:pPr>
                      <a:r>
                        <a:rPr sz="1500" spc="-5" dirty="0">
                          <a:latin typeface="Times New Roman"/>
                          <a:cs typeface="Times New Roman"/>
                        </a:rPr>
                        <a:t>99.999999999%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4360">
                        <a:lnSpc>
                          <a:spcPts val="1555"/>
                        </a:lnSpc>
                      </a:pPr>
                      <a:r>
                        <a:rPr sz="1500" spc="-5" dirty="0">
                          <a:latin typeface="Times New Roman"/>
                          <a:cs typeface="Times New Roman"/>
                        </a:rPr>
                        <a:t>99.999999999%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0" algn="ctr">
                        <a:lnSpc>
                          <a:spcPts val="1555"/>
                        </a:lnSpc>
                      </a:pPr>
                      <a:r>
                        <a:rPr sz="1500" spc="-15" dirty="0">
                          <a:latin typeface="Times New Roman"/>
                          <a:cs typeface="Times New Roman"/>
                        </a:rPr>
                        <a:t>99.99%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8027">
                <a:tc>
                  <a:txBody>
                    <a:bodyPr/>
                    <a:lstStyle/>
                    <a:p>
                      <a:pPr marL="635" algn="ctr">
                        <a:lnSpc>
                          <a:spcPts val="1570"/>
                        </a:lnSpc>
                      </a:pPr>
                      <a:r>
                        <a:rPr sz="1500" spc="-15" dirty="0">
                          <a:latin typeface="Times New Roman"/>
                          <a:cs typeface="Times New Roman"/>
                        </a:rPr>
                        <a:t>Availability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0059">
                        <a:lnSpc>
                          <a:spcPts val="1570"/>
                        </a:lnSpc>
                      </a:pPr>
                      <a:r>
                        <a:rPr sz="1500" spc="-5" dirty="0">
                          <a:latin typeface="Times New Roman"/>
                          <a:cs typeface="Times New Roman"/>
                        </a:rPr>
                        <a:t>99.99%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7795" algn="ctr">
                        <a:lnSpc>
                          <a:spcPts val="1570"/>
                        </a:lnSpc>
                      </a:pPr>
                      <a:r>
                        <a:rPr sz="1500" spc="-5" dirty="0">
                          <a:latin typeface="Times New Roman"/>
                          <a:cs typeface="Times New Roman"/>
                        </a:rPr>
                        <a:t>99.9%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0" algn="ctr">
                        <a:lnSpc>
                          <a:spcPts val="1570"/>
                        </a:lnSpc>
                      </a:pPr>
                      <a:r>
                        <a:rPr sz="1500" spc="-15" dirty="0">
                          <a:latin typeface="Times New Roman"/>
                          <a:cs typeface="Times New Roman"/>
                        </a:rPr>
                        <a:t>99.99%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3084" y="2005457"/>
            <a:ext cx="6569075" cy="866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6750074"/>
            <a:ext cx="1277620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latin typeface="Times New Roman"/>
                <a:cs typeface="Times New Roman"/>
              </a:rPr>
              <a:t>Then choose</a:t>
            </a:r>
            <a:r>
              <a:rPr sz="1350" spc="-50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Times New Roman"/>
                <a:cs typeface="Times New Roman"/>
              </a:rPr>
              <a:t>next.</a:t>
            </a:r>
            <a:endParaRPr sz="13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7215" y="1640840"/>
            <a:ext cx="6544818" cy="8493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6933693"/>
            <a:ext cx="138430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Times New Roman"/>
                <a:cs typeface="Times New Roman"/>
              </a:rPr>
              <a:t>Choose next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again.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0694" y="1588770"/>
            <a:ext cx="6761226" cy="84696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6" y="7098031"/>
            <a:ext cx="396938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Times New Roman"/>
                <a:cs typeface="Times New Roman"/>
              </a:rPr>
              <a:t>Choose storage type and encryption then click </a:t>
            </a:r>
            <a:r>
              <a:rPr sz="1400" dirty="0">
                <a:latin typeface="Times New Roman"/>
                <a:cs typeface="Times New Roman"/>
              </a:rPr>
              <a:t>on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Next.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8955" y="2001901"/>
            <a:ext cx="6689090" cy="8589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7558734"/>
            <a:ext cx="3475354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Times New Roman"/>
                <a:cs typeface="Times New Roman"/>
              </a:rPr>
              <a:t>Finally </a:t>
            </a:r>
            <a:r>
              <a:rPr sz="1400" dirty="0">
                <a:latin typeface="Times New Roman"/>
                <a:cs typeface="Times New Roman"/>
              </a:rPr>
              <a:t>click </a:t>
            </a:r>
            <a:r>
              <a:rPr sz="1400" spc="-5" dirty="0">
                <a:latin typeface="Times New Roman"/>
                <a:cs typeface="Times New Roman"/>
              </a:rPr>
              <a:t>upload to complete upload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process.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4827" y="914399"/>
            <a:ext cx="6617208" cy="86385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6912282"/>
            <a:ext cx="5981700" cy="2117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6481954"/>
            <a:ext cx="3051810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latin typeface="Times New Roman"/>
                <a:cs typeface="Times New Roman"/>
              </a:rPr>
              <a:t>Once </a:t>
            </a:r>
            <a:r>
              <a:rPr sz="1350" spc="-5" dirty="0">
                <a:latin typeface="Times New Roman"/>
                <a:cs typeface="Times New Roman"/>
              </a:rPr>
              <a:t>done, uploaded </a:t>
            </a:r>
            <a:r>
              <a:rPr sz="1350" spc="-10" dirty="0">
                <a:latin typeface="Times New Roman"/>
                <a:cs typeface="Times New Roman"/>
              </a:rPr>
              <a:t>files </a:t>
            </a:r>
            <a:r>
              <a:rPr sz="1350" spc="-5" dirty="0">
                <a:latin typeface="Times New Roman"/>
                <a:cs typeface="Times New Roman"/>
              </a:rPr>
              <a:t>will </a:t>
            </a:r>
            <a:r>
              <a:rPr sz="1350" dirty="0">
                <a:latin typeface="Times New Roman"/>
                <a:cs typeface="Times New Roman"/>
              </a:rPr>
              <a:t>be </a:t>
            </a:r>
            <a:r>
              <a:rPr sz="1350" spc="-5" dirty="0">
                <a:latin typeface="Times New Roman"/>
                <a:cs typeface="Times New Roman"/>
              </a:rPr>
              <a:t>in the</a:t>
            </a:r>
            <a:r>
              <a:rPr sz="1350" spc="10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Times New Roman"/>
                <a:cs typeface="Times New Roman"/>
              </a:rPr>
              <a:t>list.</a:t>
            </a:r>
            <a:endParaRPr sz="13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3510277"/>
            <a:ext cx="5981700" cy="20466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2667000"/>
            <a:ext cx="5970270" cy="64198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 algn="just">
              <a:lnSpc>
                <a:spcPts val="1590"/>
              </a:lnSpc>
              <a:spcBef>
                <a:spcPts val="229"/>
              </a:spcBef>
            </a:pPr>
            <a:r>
              <a:rPr sz="1400" dirty="0">
                <a:latin typeface="Times New Roman"/>
                <a:cs typeface="Times New Roman"/>
              </a:rPr>
              <a:t>If </a:t>
            </a:r>
            <a:r>
              <a:rPr sz="1400" spc="-5" dirty="0">
                <a:latin typeface="Times New Roman"/>
                <a:cs typeface="Times New Roman"/>
              </a:rPr>
              <a:t>you want </a:t>
            </a:r>
            <a:r>
              <a:rPr sz="1400" dirty="0">
                <a:latin typeface="Times New Roman"/>
                <a:cs typeface="Times New Roman"/>
              </a:rPr>
              <a:t>to </a:t>
            </a:r>
            <a:r>
              <a:rPr sz="1400" spc="-5" dirty="0">
                <a:latin typeface="Times New Roman"/>
                <a:cs typeface="Times New Roman"/>
              </a:rPr>
              <a:t>download </a:t>
            </a:r>
            <a:r>
              <a:rPr sz="1400" dirty="0">
                <a:latin typeface="Times New Roman"/>
                <a:cs typeface="Times New Roman"/>
              </a:rPr>
              <a:t>the </a:t>
            </a:r>
            <a:r>
              <a:rPr sz="1400" spc="-5" dirty="0">
                <a:latin typeface="Times New Roman"/>
                <a:cs typeface="Times New Roman"/>
              </a:rPr>
              <a:t>files </a:t>
            </a:r>
            <a:r>
              <a:rPr sz="1400" spc="-10" dirty="0">
                <a:latin typeface="Times New Roman"/>
                <a:cs typeface="Times New Roman"/>
              </a:rPr>
              <a:t>which </a:t>
            </a:r>
            <a:r>
              <a:rPr sz="1400" spc="-5" dirty="0">
                <a:latin typeface="Times New Roman"/>
                <a:cs typeface="Times New Roman"/>
              </a:rPr>
              <a:t>you upload, choose the file, </a:t>
            </a:r>
            <a:r>
              <a:rPr sz="1400" dirty="0">
                <a:latin typeface="Times New Roman"/>
                <a:cs typeface="Times New Roman"/>
              </a:rPr>
              <a:t>a </a:t>
            </a:r>
            <a:r>
              <a:rPr sz="1400" spc="-5" dirty="0">
                <a:latin typeface="Times New Roman"/>
                <a:cs typeface="Times New Roman"/>
              </a:rPr>
              <a:t>popup  windows on left side </a:t>
            </a:r>
            <a:r>
              <a:rPr sz="1400" dirty="0">
                <a:latin typeface="Times New Roman"/>
                <a:cs typeface="Times New Roman"/>
              </a:rPr>
              <a:t>of </a:t>
            </a:r>
            <a:r>
              <a:rPr sz="1400" spc="-5" dirty="0">
                <a:latin typeface="Times New Roman"/>
                <a:cs typeface="Times New Roman"/>
              </a:rPr>
              <a:t>the page will </a:t>
            </a:r>
            <a:r>
              <a:rPr sz="1400" spc="-10" dirty="0">
                <a:latin typeface="Times New Roman"/>
                <a:cs typeface="Times New Roman"/>
              </a:rPr>
              <a:t>come </a:t>
            </a:r>
            <a:r>
              <a:rPr sz="1400" spc="-5" dirty="0">
                <a:latin typeface="Times New Roman"/>
                <a:cs typeface="Times New Roman"/>
              </a:rPr>
              <a:t>just click on </a:t>
            </a:r>
            <a:r>
              <a:rPr sz="1400" i="1" spc="-5" dirty="0">
                <a:latin typeface="Times New Roman"/>
                <a:cs typeface="Times New Roman"/>
              </a:rPr>
              <a:t>Download </a:t>
            </a:r>
            <a:r>
              <a:rPr sz="1400" spc="-5" dirty="0">
                <a:latin typeface="Times New Roman"/>
                <a:cs typeface="Times New Roman"/>
              </a:rPr>
              <a:t>to download 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-5" dirty="0">
                <a:latin typeface="Times New Roman"/>
                <a:cs typeface="Times New Roman"/>
              </a:rPr>
              <a:t> file.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8620" y="1143000"/>
            <a:ext cx="699516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25">
              <a:lnSpc>
                <a:spcPct val="100000"/>
              </a:lnSpc>
              <a:spcBef>
                <a:spcPts val="100"/>
              </a:spcBef>
            </a:pPr>
            <a:r>
              <a:rPr sz="4800" b="1" spc="-5" dirty="0"/>
              <a:t>HOSTING A WEBSITE ON</a:t>
            </a:r>
            <a:r>
              <a:rPr sz="4800" b="1" spc="-10" dirty="0"/>
              <a:t> </a:t>
            </a:r>
            <a:r>
              <a:rPr sz="4800" b="1" spc="-5" dirty="0"/>
              <a:t>S3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02006" y="6701658"/>
            <a:ext cx="5967095" cy="441788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1570"/>
              </a:lnSpc>
              <a:spcBef>
                <a:spcPts val="245"/>
              </a:spcBef>
            </a:pPr>
            <a:r>
              <a:rPr sz="1400" spc="-5" dirty="0">
                <a:latin typeface="Times New Roman"/>
                <a:cs typeface="Times New Roman"/>
              </a:rPr>
              <a:t>Once you created </a:t>
            </a:r>
            <a:r>
              <a:rPr sz="1400" dirty="0">
                <a:latin typeface="Times New Roman"/>
                <a:cs typeface="Times New Roman"/>
              </a:rPr>
              <a:t>a </a:t>
            </a:r>
            <a:r>
              <a:rPr sz="1400" spc="-5" dirty="0">
                <a:latin typeface="Times New Roman"/>
                <a:cs typeface="Times New Roman"/>
              </a:rPr>
              <a:t>bucket, create </a:t>
            </a:r>
            <a:r>
              <a:rPr sz="1400" dirty="0">
                <a:latin typeface="Times New Roman"/>
                <a:cs typeface="Times New Roman"/>
              </a:rPr>
              <a:t>a </a:t>
            </a:r>
            <a:r>
              <a:rPr sz="1400" spc="-10" dirty="0">
                <a:latin typeface="Times New Roman"/>
                <a:cs typeface="Times New Roman"/>
              </a:rPr>
              <a:t>html </a:t>
            </a:r>
            <a:r>
              <a:rPr sz="1400" spc="-5" dirty="0">
                <a:latin typeface="Times New Roman"/>
                <a:cs typeface="Times New Roman"/>
              </a:rPr>
              <a:t>file with </a:t>
            </a:r>
            <a:r>
              <a:rPr sz="1400" spc="-10" dirty="0">
                <a:latin typeface="Times New Roman"/>
                <a:cs typeface="Times New Roman"/>
              </a:rPr>
              <a:t>following </a:t>
            </a:r>
            <a:r>
              <a:rPr sz="1400" spc="-5" dirty="0">
                <a:latin typeface="Times New Roman"/>
                <a:cs typeface="Times New Roman"/>
              </a:rPr>
              <a:t>code and name that  file </a:t>
            </a:r>
            <a:r>
              <a:rPr sz="1400" dirty="0">
                <a:latin typeface="Times New Roman"/>
                <a:cs typeface="Times New Roman"/>
              </a:rPr>
              <a:t>as </a:t>
            </a:r>
            <a:r>
              <a:rPr sz="1400" spc="-5" dirty="0">
                <a:latin typeface="Times New Roman"/>
                <a:cs typeface="Times New Roman"/>
              </a:rPr>
              <a:t>index.html </a:t>
            </a:r>
            <a:r>
              <a:rPr sz="1400" dirty="0">
                <a:latin typeface="Times New Roman"/>
                <a:cs typeface="Times New Roman"/>
              </a:rPr>
              <a:t>and </a:t>
            </a:r>
            <a:r>
              <a:rPr sz="1400" spc="-5" dirty="0">
                <a:latin typeface="Times New Roman"/>
                <a:cs typeface="Times New Roman"/>
              </a:rPr>
              <a:t>upload </a:t>
            </a:r>
            <a:r>
              <a:rPr sz="1400" dirty="0">
                <a:latin typeface="Times New Roman"/>
                <a:cs typeface="Times New Roman"/>
              </a:rPr>
              <a:t>to </a:t>
            </a:r>
            <a:r>
              <a:rPr sz="1400" spc="-5" dirty="0">
                <a:latin typeface="Times New Roman"/>
                <a:cs typeface="Times New Roman"/>
              </a:rPr>
              <a:t>created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bucket.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6455" y="7342374"/>
            <a:ext cx="6081395" cy="1038746"/>
          </a:xfrm>
          <a:prstGeom prst="rect">
            <a:avLst/>
          </a:prstGeom>
          <a:ln w="6096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7945">
              <a:lnSpc>
                <a:spcPts val="1555"/>
              </a:lnSpc>
            </a:pPr>
            <a:r>
              <a:rPr sz="1400" spc="-5" dirty="0">
                <a:latin typeface="Times New Roman"/>
                <a:cs typeface="Times New Roman"/>
              </a:rPr>
              <a:t>&lt;html&gt;</a:t>
            </a:r>
            <a:endParaRPr sz="1400">
              <a:latin typeface="Times New Roman"/>
              <a:cs typeface="Times New Roman"/>
            </a:endParaRPr>
          </a:p>
          <a:p>
            <a:pPr marL="67945">
              <a:lnSpc>
                <a:spcPts val="1610"/>
              </a:lnSpc>
            </a:pPr>
            <a:r>
              <a:rPr sz="1400" spc="-5" dirty="0">
                <a:latin typeface="Times New Roman"/>
                <a:cs typeface="Times New Roman"/>
              </a:rPr>
              <a:t>&lt;body&gt;</a:t>
            </a:r>
            <a:endParaRPr sz="1400">
              <a:latin typeface="Times New Roman"/>
              <a:cs typeface="Times New Roman"/>
            </a:endParaRPr>
          </a:p>
          <a:p>
            <a:pPr marL="67945">
              <a:lnSpc>
                <a:spcPts val="1610"/>
              </a:lnSpc>
            </a:pPr>
            <a:r>
              <a:rPr sz="1400" spc="-5" dirty="0">
                <a:latin typeface="Times New Roman"/>
                <a:cs typeface="Times New Roman"/>
              </a:rPr>
              <a:t>&lt;h1 style="color:blue;"&gt;This is for testing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S3&lt;/h1&gt;</a:t>
            </a:r>
            <a:endParaRPr sz="1400">
              <a:latin typeface="Times New Roman"/>
              <a:cs typeface="Times New Roman"/>
            </a:endParaRPr>
          </a:p>
          <a:p>
            <a:pPr marL="67945">
              <a:lnSpc>
                <a:spcPts val="1614"/>
              </a:lnSpc>
            </a:pPr>
            <a:r>
              <a:rPr sz="1400" spc="-5" dirty="0">
                <a:latin typeface="Times New Roman"/>
                <a:cs typeface="Times New Roman"/>
              </a:rPr>
              <a:t>&lt;/body&gt;</a:t>
            </a:r>
            <a:endParaRPr sz="1400">
              <a:latin typeface="Times New Roman"/>
              <a:cs typeface="Times New Roman"/>
            </a:endParaRPr>
          </a:p>
          <a:p>
            <a:pPr marL="67945">
              <a:lnSpc>
                <a:spcPts val="1650"/>
              </a:lnSpc>
            </a:pPr>
            <a:r>
              <a:rPr sz="1400" spc="-5" dirty="0">
                <a:latin typeface="Times New Roman"/>
                <a:cs typeface="Times New Roman"/>
              </a:rPr>
              <a:t>&lt;/html&gt;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8553572"/>
            <a:ext cx="5820410" cy="441788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1570"/>
              </a:lnSpc>
              <a:spcBef>
                <a:spcPts val="245"/>
              </a:spcBef>
            </a:pPr>
            <a:r>
              <a:rPr sz="1400" spc="-5" dirty="0">
                <a:latin typeface="Times New Roman"/>
                <a:cs typeface="Times New Roman"/>
              </a:rPr>
              <a:t>Once you uploaded, </a:t>
            </a:r>
            <a:r>
              <a:rPr sz="1400" dirty="0">
                <a:latin typeface="Times New Roman"/>
                <a:cs typeface="Times New Roman"/>
              </a:rPr>
              <a:t>go </a:t>
            </a:r>
            <a:r>
              <a:rPr sz="1400" spc="-5" dirty="0">
                <a:latin typeface="Times New Roman"/>
                <a:cs typeface="Times New Roman"/>
              </a:rPr>
              <a:t>inside </a:t>
            </a:r>
            <a:r>
              <a:rPr sz="1400" dirty="0">
                <a:latin typeface="Times New Roman"/>
                <a:cs typeface="Times New Roman"/>
              </a:rPr>
              <a:t>of the </a:t>
            </a:r>
            <a:r>
              <a:rPr sz="1400" spc="-5" dirty="0">
                <a:latin typeface="Times New Roman"/>
                <a:cs typeface="Times New Roman"/>
              </a:rPr>
              <a:t>bucket choose Properties from </a:t>
            </a:r>
            <a:r>
              <a:rPr sz="1400" dirty="0">
                <a:latin typeface="Times New Roman"/>
                <a:cs typeface="Times New Roman"/>
              </a:rPr>
              <a:t>top </a:t>
            </a:r>
            <a:r>
              <a:rPr sz="1400" spc="-5" dirty="0">
                <a:latin typeface="Times New Roman"/>
                <a:cs typeface="Times New Roman"/>
              </a:rPr>
              <a:t>menu and  then choose Static Website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Hosting.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2420" y="1391920"/>
            <a:ext cx="6833743" cy="8590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4260750"/>
            <a:ext cx="5304155" cy="52012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3623180"/>
            <a:ext cx="5231130" cy="441788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1570"/>
              </a:lnSpc>
              <a:spcBef>
                <a:spcPts val="245"/>
              </a:spcBef>
            </a:pPr>
            <a:r>
              <a:rPr sz="1400" spc="-5" dirty="0">
                <a:latin typeface="Times New Roman"/>
                <a:cs typeface="Times New Roman"/>
              </a:rPr>
              <a:t>Choose Use this bucket to host </a:t>
            </a:r>
            <a:r>
              <a:rPr sz="1400" dirty="0">
                <a:latin typeface="Times New Roman"/>
                <a:cs typeface="Times New Roman"/>
              </a:rPr>
              <a:t>a </a:t>
            </a:r>
            <a:r>
              <a:rPr sz="1400" spc="-5" dirty="0">
                <a:latin typeface="Times New Roman"/>
                <a:cs typeface="Times New Roman"/>
              </a:rPr>
              <a:t>website, specify index.html </a:t>
            </a:r>
            <a:r>
              <a:rPr sz="1400" dirty="0">
                <a:latin typeface="Times New Roman"/>
                <a:cs typeface="Times New Roman"/>
              </a:rPr>
              <a:t>under </a:t>
            </a:r>
            <a:r>
              <a:rPr sz="1400" spc="-10" dirty="0">
                <a:latin typeface="Times New Roman"/>
                <a:cs typeface="Times New Roman"/>
              </a:rPr>
              <a:t>index  </a:t>
            </a:r>
            <a:r>
              <a:rPr sz="1400" spc="-5" dirty="0">
                <a:latin typeface="Times New Roman"/>
                <a:cs typeface="Times New Roman"/>
              </a:rPr>
              <a:t>document text field. Then choose save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button.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2513655"/>
            <a:ext cx="5884545" cy="40379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6" y="1874845"/>
            <a:ext cx="5664835" cy="441788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1570"/>
              </a:lnSpc>
              <a:spcBef>
                <a:spcPts val="245"/>
              </a:spcBef>
            </a:pPr>
            <a:r>
              <a:rPr sz="1400" spc="-5" dirty="0">
                <a:latin typeface="Times New Roman"/>
                <a:cs typeface="Times New Roman"/>
              </a:rPr>
              <a:t>Then choose overview </a:t>
            </a:r>
            <a:r>
              <a:rPr sz="1400" dirty="0">
                <a:latin typeface="Times New Roman"/>
                <a:cs typeface="Times New Roman"/>
              </a:rPr>
              <a:t>from top </a:t>
            </a:r>
            <a:r>
              <a:rPr sz="1400" spc="-5" dirty="0">
                <a:latin typeface="Times New Roman"/>
                <a:cs typeface="Times New Roman"/>
              </a:rPr>
              <a:t>menu, then select the </a:t>
            </a:r>
            <a:r>
              <a:rPr sz="1400" spc="-10" dirty="0">
                <a:latin typeface="Times New Roman"/>
                <a:cs typeface="Times New Roman"/>
              </a:rPr>
              <a:t>index.html </a:t>
            </a:r>
            <a:r>
              <a:rPr sz="1400" dirty="0">
                <a:latin typeface="Times New Roman"/>
                <a:cs typeface="Times New Roman"/>
              </a:rPr>
              <a:t>file </a:t>
            </a:r>
            <a:r>
              <a:rPr sz="1400" spc="-5" dirty="0">
                <a:latin typeface="Times New Roman"/>
                <a:cs typeface="Times New Roman"/>
              </a:rPr>
              <a:t>which we  uploaded earlier, file select </a:t>
            </a:r>
            <a:r>
              <a:rPr sz="1400" spc="-10" dirty="0">
                <a:latin typeface="Times New Roman"/>
                <a:cs typeface="Times New Roman"/>
              </a:rPr>
              <a:t>Make </a:t>
            </a:r>
            <a:r>
              <a:rPr sz="1400" spc="-5" dirty="0">
                <a:latin typeface="Times New Roman"/>
                <a:cs typeface="Times New Roman"/>
              </a:rPr>
              <a:t>Public under More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tab.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6" y="6933891"/>
            <a:ext cx="515810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Times New Roman"/>
                <a:cs typeface="Times New Roman"/>
              </a:rPr>
              <a:t>A pop </a:t>
            </a:r>
            <a:r>
              <a:rPr sz="1400" spc="-5" dirty="0">
                <a:latin typeface="Times New Roman"/>
                <a:cs typeface="Times New Roman"/>
              </a:rPr>
              <a:t>up window will open to confirm, </a:t>
            </a:r>
            <a:r>
              <a:rPr sz="1400" dirty="0">
                <a:latin typeface="Times New Roman"/>
                <a:cs typeface="Times New Roman"/>
              </a:rPr>
              <a:t>choose </a:t>
            </a:r>
            <a:r>
              <a:rPr sz="1400" spc="-5" dirty="0">
                <a:latin typeface="Times New Roman"/>
                <a:cs typeface="Times New Roman"/>
              </a:rPr>
              <a:t>Make public to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confirm.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3735" y="1520698"/>
            <a:ext cx="6664959" cy="86139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6542902"/>
            <a:ext cx="5981700" cy="19234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6105259"/>
            <a:ext cx="571246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Times New Roman"/>
                <a:cs typeface="Times New Roman"/>
              </a:rPr>
              <a:t>Then choose Properties from </a:t>
            </a:r>
            <a:r>
              <a:rPr sz="1400" dirty="0">
                <a:latin typeface="Times New Roman"/>
                <a:cs typeface="Times New Roman"/>
              </a:rPr>
              <a:t>top </a:t>
            </a:r>
            <a:r>
              <a:rPr sz="1400" spc="-5" dirty="0">
                <a:latin typeface="Times New Roman"/>
                <a:cs typeface="Times New Roman"/>
              </a:rPr>
              <a:t>menu and then choose Static Website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Hosting.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8865603"/>
            <a:ext cx="5852160" cy="441788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1570"/>
              </a:lnSpc>
              <a:spcBef>
                <a:spcPts val="245"/>
              </a:spcBef>
            </a:pPr>
            <a:r>
              <a:rPr sz="1400" spc="-5" dirty="0">
                <a:latin typeface="Times New Roman"/>
                <a:cs typeface="Times New Roman"/>
              </a:rPr>
              <a:t>Then copy </a:t>
            </a:r>
            <a:r>
              <a:rPr sz="1400" dirty="0">
                <a:latin typeface="Times New Roman"/>
                <a:cs typeface="Times New Roman"/>
              </a:rPr>
              <a:t>the </a:t>
            </a:r>
            <a:r>
              <a:rPr sz="1400" spc="-5" dirty="0">
                <a:latin typeface="Times New Roman"/>
                <a:cs typeface="Times New Roman"/>
              </a:rPr>
              <a:t>Endpoint and open </a:t>
            </a:r>
            <a:r>
              <a:rPr sz="1400" dirty="0">
                <a:latin typeface="Times New Roman"/>
                <a:cs typeface="Times New Roman"/>
              </a:rPr>
              <a:t>in a </a:t>
            </a:r>
            <a:r>
              <a:rPr sz="1400" spc="-5" dirty="0">
                <a:latin typeface="Times New Roman"/>
                <a:cs typeface="Times New Roman"/>
              </a:rPr>
              <a:t>browser to see website </a:t>
            </a:r>
            <a:r>
              <a:rPr sz="1400" spc="-10" dirty="0">
                <a:latin typeface="Times New Roman"/>
                <a:cs typeface="Times New Roman"/>
              </a:rPr>
              <a:t>which </a:t>
            </a:r>
            <a:r>
              <a:rPr sz="1400" spc="-5" dirty="0">
                <a:latin typeface="Times New Roman"/>
                <a:cs typeface="Times New Roman"/>
              </a:rPr>
              <a:t>we hosted </a:t>
            </a:r>
            <a:r>
              <a:rPr sz="1400" dirty="0">
                <a:latin typeface="Times New Roman"/>
                <a:cs typeface="Times New Roman"/>
              </a:rPr>
              <a:t>on  S3.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0696" y="1395730"/>
            <a:ext cx="6858000" cy="86626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7220204"/>
            <a:ext cx="5981700" cy="2095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59154" y="5558408"/>
            <a:ext cx="4215765" cy="43537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750" b="1" spc="-5" dirty="0">
                <a:latin typeface="Times New Roman"/>
                <a:cs typeface="Times New Roman"/>
              </a:rPr>
              <a:t>S3 OBJECT</a:t>
            </a:r>
            <a:r>
              <a:rPr sz="2750" b="1" spc="-35" dirty="0">
                <a:latin typeface="Times New Roman"/>
                <a:cs typeface="Times New Roman"/>
              </a:rPr>
              <a:t> </a:t>
            </a:r>
            <a:r>
              <a:rPr sz="2750" b="1" spc="-5" dirty="0">
                <a:latin typeface="Times New Roman"/>
                <a:cs typeface="Times New Roman"/>
              </a:rPr>
              <a:t>VERSIONING</a:t>
            </a:r>
            <a:endParaRPr sz="27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6373751"/>
            <a:ext cx="4537710" cy="436657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204"/>
              </a:spcBef>
            </a:pPr>
            <a:r>
              <a:rPr sz="1400" dirty="0">
                <a:latin typeface="Times New Roman"/>
                <a:cs typeface="Times New Roman"/>
              </a:rPr>
              <a:t>Under </a:t>
            </a:r>
            <a:r>
              <a:rPr sz="1400" spc="-5" dirty="0">
                <a:latin typeface="Times New Roman"/>
                <a:cs typeface="Times New Roman"/>
              </a:rPr>
              <a:t>S3, go in </a:t>
            </a:r>
            <a:r>
              <a:rPr sz="1400" dirty="0">
                <a:latin typeface="Times New Roman"/>
                <a:cs typeface="Times New Roman"/>
              </a:rPr>
              <a:t>to </a:t>
            </a:r>
            <a:r>
              <a:rPr sz="1400" spc="-5" dirty="0">
                <a:latin typeface="Times New Roman"/>
                <a:cs typeface="Times New Roman"/>
              </a:rPr>
              <a:t>the Bucket, choose Properties of the Bucket.  </a:t>
            </a:r>
            <a:r>
              <a:rPr sz="1400" dirty="0">
                <a:latin typeface="Times New Roman"/>
                <a:cs typeface="Times New Roman"/>
              </a:rPr>
              <a:t>Under </a:t>
            </a:r>
            <a:r>
              <a:rPr sz="1400" spc="-5" dirty="0">
                <a:latin typeface="Times New Roman"/>
                <a:cs typeface="Times New Roman"/>
              </a:rPr>
              <a:t>Properties, click on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Versioning.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3054904"/>
            <a:ext cx="5981700" cy="2136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6418499"/>
            <a:ext cx="5398770" cy="17799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80945" y="1422772"/>
            <a:ext cx="3310254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/>
              <a:t>CREATE S3</a:t>
            </a:r>
            <a:r>
              <a:rPr sz="2600" spc="-80" dirty="0"/>
              <a:t> </a:t>
            </a:r>
            <a:r>
              <a:rPr sz="2600" spc="-5" dirty="0"/>
              <a:t>BUCKET</a:t>
            </a:r>
            <a:endParaRPr sz="2600"/>
          </a:p>
        </p:txBody>
      </p:sp>
      <p:sp>
        <p:nvSpPr>
          <p:cNvPr id="5" name="object 5"/>
          <p:cNvSpPr txBox="1"/>
          <p:nvPr/>
        </p:nvSpPr>
        <p:spPr>
          <a:xfrm>
            <a:off x="902006" y="2212005"/>
            <a:ext cx="5937885" cy="441146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1580"/>
              </a:lnSpc>
              <a:spcBef>
                <a:spcPts val="240"/>
              </a:spcBef>
            </a:pPr>
            <a:r>
              <a:rPr sz="1400" spc="-5" dirty="0">
                <a:latin typeface="Times New Roman"/>
                <a:cs typeface="Times New Roman"/>
              </a:rPr>
              <a:t>Once you logged in to </a:t>
            </a:r>
            <a:r>
              <a:rPr sz="1400" spc="-10" dirty="0">
                <a:latin typeface="Times New Roman"/>
                <a:cs typeface="Times New Roman"/>
              </a:rPr>
              <a:t>AWS </a:t>
            </a:r>
            <a:r>
              <a:rPr sz="1400" spc="-5" dirty="0">
                <a:latin typeface="Times New Roman"/>
                <a:cs typeface="Times New Roman"/>
              </a:rPr>
              <a:t>console, choose </a:t>
            </a:r>
            <a:r>
              <a:rPr sz="1400" dirty="0">
                <a:latin typeface="Times New Roman"/>
                <a:cs typeface="Times New Roman"/>
              </a:rPr>
              <a:t>S3 </a:t>
            </a:r>
            <a:r>
              <a:rPr sz="1400" spc="-5" dirty="0">
                <a:latin typeface="Times New Roman"/>
                <a:cs typeface="Times New Roman"/>
              </a:rPr>
              <a:t>under Storage </a:t>
            </a:r>
            <a:r>
              <a:rPr sz="1400" dirty="0">
                <a:latin typeface="Times New Roman"/>
                <a:cs typeface="Times New Roman"/>
              </a:rPr>
              <a:t>&amp; </a:t>
            </a:r>
            <a:r>
              <a:rPr sz="1400" spc="-5" dirty="0">
                <a:latin typeface="Times New Roman"/>
                <a:cs typeface="Times New Roman"/>
              </a:rPr>
              <a:t>Content Delivery  </a:t>
            </a:r>
            <a:r>
              <a:rPr sz="1400" dirty="0">
                <a:latin typeface="Times New Roman"/>
                <a:cs typeface="Times New Roman"/>
              </a:rPr>
              <a:t>From Management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Console.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5979969"/>
            <a:ext cx="314960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Times New Roman"/>
                <a:cs typeface="Times New Roman"/>
              </a:rPr>
              <a:t>Click </a:t>
            </a:r>
            <a:r>
              <a:rPr sz="1400" dirty="0">
                <a:latin typeface="Times New Roman"/>
                <a:cs typeface="Times New Roman"/>
              </a:rPr>
              <a:t>on </a:t>
            </a:r>
            <a:r>
              <a:rPr sz="1400" spc="-5" dirty="0">
                <a:latin typeface="Times New Roman"/>
                <a:cs typeface="Times New Roman"/>
              </a:rPr>
              <a:t>Create Bucket to create </a:t>
            </a:r>
            <a:r>
              <a:rPr sz="1400" dirty="0">
                <a:latin typeface="Times New Roman"/>
                <a:cs typeface="Times New Roman"/>
              </a:rPr>
              <a:t>a new </a:t>
            </a:r>
            <a:r>
              <a:rPr sz="1400" spc="-5" dirty="0">
                <a:latin typeface="Times New Roman"/>
                <a:cs typeface="Times New Roman"/>
              </a:rPr>
              <a:t>one.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8549812"/>
            <a:ext cx="5669280" cy="441788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1570"/>
              </a:lnSpc>
              <a:spcBef>
                <a:spcPts val="245"/>
              </a:spcBef>
            </a:pPr>
            <a:r>
              <a:rPr sz="1400" spc="-5" dirty="0">
                <a:latin typeface="Times New Roman"/>
                <a:cs typeface="Times New Roman"/>
              </a:rPr>
              <a:t>Then give </a:t>
            </a:r>
            <a:r>
              <a:rPr sz="1400" dirty="0">
                <a:latin typeface="Times New Roman"/>
                <a:cs typeface="Times New Roman"/>
              </a:rPr>
              <a:t>a </a:t>
            </a:r>
            <a:r>
              <a:rPr sz="1400" spc="-5" dirty="0">
                <a:latin typeface="Times New Roman"/>
                <a:cs typeface="Times New Roman"/>
              </a:rPr>
              <a:t>name </a:t>
            </a:r>
            <a:r>
              <a:rPr sz="1400" dirty="0">
                <a:latin typeface="Times New Roman"/>
                <a:cs typeface="Times New Roman"/>
              </a:rPr>
              <a:t>for the </a:t>
            </a:r>
            <a:r>
              <a:rPr sz="1400" spc="-10" dirty="0">
                <a:latin typeface="Times New Roman"/>
                <a:cs typeface="Times New Roman"/>
              </a:rPr>
              <a:t>S3 </a:t>
            </a:r>
            <a:r>
              <a:rPr sz="1400" spc="-5" dirty="0">
                <a:latin typeface="Times New Roman"/>
                <a:cs typeface="Times New Roman"/>
              </a:rPr>
              <a:t>bucket and choose </a:t>
            </a:r>
            <a:r>
              <a:rPr sz="1400" dirty="0">
                <a:latin typeface="Times New Roman"/>
                <a:cs typeface="Times New Roman"/>
              </a:rPr>
              <a:t>the </a:t>
            </a:r>
            <a:r>
              <a:rPr sz="1400" spc="-5" dirty="0">
                <a:latin typeface="Times New Roman"/>
                <a:cs typeface="Times New Roman"/>
              </a:rPr>
              <a:t>region, in </a:t>
            </a:r>
            <a:r>
              <a:rPr sz="1400" spc="-10" dirty="0">
                <a:latin typeface="Times New Roman"/>
                <a:cs typeface="Times New Roman"/>
              </a:rPr>
              <a:t>which </a:t>
            </a:r>
            <a:r>
              <a:rPr sz="1400" spc="-5" dirty="0">
                <a:latin typeface="Times New Roman"/>
                <a:cs typeface="Times New Roman"/>
              </a:rPr>
              <a:t>region </a:t>
            </a:r>
            <a:r>
              <a:rPr sz="1400" spc="-10" dirty="0">
                <a:latin typeface="Times New Roman"/>
                <a:cs typeface="Times New Roman"/>
              </a:rPr>
              <a:t>you  </a:t>
            </a:r>
            <a:r>
              <a:rPr sz="1400" dirty="0">
                <a:latin typeface="Times New Roman"/>
                <a:cs typeface="Times New Roman"/>
              </a:rPr>
              <a:t>want to </a:t>
            </a:r>
            <a:r>
              <a:rPr sz="1400" spc="-5" dirty="0">
                <a:latin typeface="Times New Roman"/>
                <a:cs typeface="Times New Roman"/>
              </a:rPr>
              <a:t>place this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bucket.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2170247"/>
            <a:ext cx="5981700" cy="2553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1739208"/>
            <a:ext cx="5257800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latin typeface="Times New Roman"/>
                <a:cs typeface="Times New Roman"/>
              </a:rPr>
              <a:t>A </a:t>
            </a:r>
            <a:r>
              <a:rPr sz="1350" spc="-5" dirty="0">
                <a:latin typeface="Times New Roman"/>
                <a:cs typeface="Times New Roman"/>
              </a:rPr>
              <a:t>pop up dialog box will </a:t>
            </a:r>
            <a:r>
              <a:rPr sz="1350" dirty="0">
                <a:latin typeface="Times New Roman"/>
                <a:cs typeface="Times New Roman"/>
              </a:rPr>
              <a:t>open, </a:t>
            </a:r>
            <a:r>
              <a:rPr sz="1350" spc="-5" dirty="0">
                <a:latin typeface="Times New Roman"/>
                <a:cs typeface="Times New Roman"/>
              </a:rPr>
              <a:t>choose Enable versioning, then choose</a:t>
            </a:r>
            <a:r>
              <a:rPr sz="1350" spc="45" dirty="0">
                <a:latin typeface="Times New Roman"/>
                <a:cs typeface="Times New Roman"/>
              </a:rPr>
              <a:t> </a:t>
            </a:r>
            <a:r>
              <a:rPr sz="1350" dirty="0">
                <a:latin typeface="Times New Roman"/>
                <a:cs typeface="Times New Roman"/>
              </a:rPr>
              <a:t>save.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6" y="5309052"/>
            <a:ext cx="520128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Times New Roman"/>
                <a:cs typeface="Times New Roman"/>
              </a:rPr>
              <a:t>Add below code </a:t>
            </a:r>
            <a:r>
              <a:rPr sz="1400" dirty="0">
                <a:latin typeface="Times New Roman"/>
                <a:cs typeface="Times New Roman"/>
              </a:rPr>
              <a:t>to </a:t>
            </a:r>
            <a:r>
              <a:rPr sz="1400" spc="-5" dirty="0">
                <a:latin typeface="Times New Roman"/>
                <a:cs typeface="Times New Roman"/>
              </a:rPr>
              <a:t>existing index.html </a:t>
            </a:r>
            <a:r>
              <a:rPr sz="1400" dirty="0">
                <a:latin typeface="Times New Roman"/>
                <a:cs typeface="Times New Roman"/>
              </a:rPr>
              <a:t>file </a:t>
            </a:r>
            <a:r>
              <a:rPr sz="1400" spc="-5" dirty="0">
                <a:latin typeface="Times New Roman"/>
                <a:cs typeface="Times New Roman"/>
              </a:rPr>
              <a:t>and upload it to </a:t>
            </a:r>
            <a:r>
              <a:rPr sz="1400" spc="-10" dirty="0">
                <a:latin typeface="Times New Roman"/>
                <a:cs typeface="Times New Roman"/>
              </a:rPr>
              <a:t>same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bucket.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6455" y="5749741"/>
            <a:ext cx="6081395" cy="1231106"/>
          </a:xfrm>
          <a:prstGeom prst="rect">
            <a:avLst/>
          </a:prstGeom>
          <a:ln w="6096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7945">
              <a:lnSpc>
                <a:spcPts val="1550"/>
              </a:lnSpc>
            </a:pPr>
            <a:r>
              <a:rPr sz="1400" spc="-5" dirty="0">
                <a:latin typeface="Times New Roman"/>
                <a:cs typeface="Times New Roman"/>
              </a:rPr>
              <a:t>&lt;html&gt;</a:t>
            </a:r>
            <a:endParaRPr sz="1400">
              <a:latin typeface="Times New Roman"/>
              <a:cs typeface="Times New Roman"/>
            </a:endParaRPr>
          </a:p>
          <a:p>
            <a:pPr marL="67945">
              <a:lnSpc>
                <a:spcPts val="1614"/>
              </a:lnSpc>
            </a:pPr>
            <a:r>
              <a:rPr sz="1400" spc="-5" dirty="0">
                <a:latin typeface="Times New Roman"/>
                <a:cs typeface="Times New Roman"/>
              </a:rPr>
              <a:t>&lt;body&gt;</a:t>
            </a:r>
            <a:endParaRPr sz="1400">
              <a:latin typeface="Times New Roman"/>
              <a:cs typeface="Times New Roman"/>
            </a:endParaRPr>
          </a:p>
          <a:p>
            <a:pPr marL="67945">
              <a:lnSpc>
                <a:spcPts val="1614"/>
              </a:lnSpc>
            </a:pPr>
            <a:r>
              <a:rPr sz="1400" spc="-5" dirty="0">
                <a:latin typeface="Times New Roman"/>
                <a:cs typeface="Times New Roman"/>
              </a:rPr>
              <a:t>&lt;h1 style="color:blue;"&gt;This is for testing </a:t>
            </a:r>
            <a:r>
              <a:rPr sz="1400" dirty="0">
                <a:latin typeface="Times New Roman"/>
                <a:cs typeface="Times New Roman"/>
              </a:rPr>
              <a:t>S3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Versioning&lt;/h1&gt;</a:t>
            </a:r>
            <a:endParaRPr sz="1400">
              <a:latin typeface="Times New Roman"/>
              <a:cs typeface="Times New Roman"/>
            </a:endParaRPr>
          </a:p>
          <a:p>
            <a:pPr marL="67945">
              <a:lnSpc>
                <a:spcPts val="1614"/>
              </a:lnSpc>
            </a:pPr>
            <a:r>
              <a:rPr sz="1400" spc="-5" dirty="0">
                <a:latin typeface="Times New Roman"/>
                <a:cs typeface="Times New Roman"/>
              </a:rPr>
              <a:t>&lt;h2 style="color:green;"&gt;Hi </a:t>
            </a:r>
            <a:r>
              <a:rPr sz="1400" spc="-10" dirty="0">
                <a:latin typeface="Times New Roman"/>
                <a:cs typeface="Times New Roman"/>
              </a:rPr>
              <a:t>Welcome </a:t>
            </a:r>
            <a:r>
              <a:rPr sz="1400" dirty="0">
                <a:latin typeface="Times New Roman"/>
                <a:cs typeface="Times New Roman"/>
              </a:rPr>
              <a:t>to S3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Versioning&lt;/h2&gt;</a:t>
            </a:r>
            <a:endParaRPr sz="1400">
              <a:latin typeface="Times New Roman"/>
              <a:cs typeface="Times New Roman"/>
            </a:endParaRPr>
          </a:p>
          <a:p>
            <a:pPr marL="67945">
              <a:lnSpc>
                <a:spcPts val="1610"/>
              </a:lnSpc>
            </a:pPr>
            <a:r>
              <a:rPr sz="1400" spc="-5" dirty="0">
                <a:latin typeface="Times New Roman"/>
                <a:cs typeface="Times New Roman"/>
              </a:rPr>
              <a:t>&lt;/body&gt;</a:t>
            </a:r>
            <a:endParaRPr sz="1400">
              <a:latin typeface="Times New Roman"/>
              <a:cs typeface="Times New Roman"/>
            </a:endParaRPr>
          </a:p>
          <a:p>
            <a:pPr marL="67945">
              <a:lnSpc>
                <a:spcPts val="1645"/>
              </a:lnSpc>
            </a:pPr>
            <a:r>
              <a:rPr sz="1400" spc="-5" dirty="0">
                <a:latin typeface="Times New Roman"/>
                <a:cs typeface="Times New Roman"/>
              </a:rPr>
              <a:t>&lt;/html&gt;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6" y="7162491"/>
            <a:ext cx="512381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Times New Roman"/>
                <a:cs typeface="Times New Roman"/>
              </a:rPr>
              <a:t>Now right click on the </a:t>
            </a:r>
            <a:r>
              <a:rPr sz="1400" dirty="0">
                <a:latin typeface="Times New Roman"/>
                <a:cs typeface="Times New Roman"/>
              </a:rPr>
              <a:t>file </a:t>
            </a:r>
            <a:r>
              <a:rPr sz="1400" spc="-5" dirty="0">
                <a:latin typeface="Times New Roman"/>
                <a:cs typeface="Times New Roman"/>
              </a:rPr>
              <a:t>and choose open to see the updated</a:t>
            </a:r>
            <a:r>
              <a:rPr sz="1400" spc="1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changes.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6567" y="1395730"/>
            <a:ext cx="6593205" cy="86626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7067500"/>
            <a:ext cx="5981700" cy="22155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6" y="6225731"/>
            <a:ext cx="5603875" cy="64516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1570"/>
              </a:lnSpc>
              <a:spcBef>
                <a:spcPts val="245"/>
              </a:spcBef>
            </a:pPr>
            <a:r>
              <a:rPr sz="1400" spc="-5" dirty="0">
                <a:latin typeface="Times New Roman"/>
                <a:cs typeface="Times New Roman"/>
              </a:rPr>
              <a:t>Once enabled versioning, you </a:t>
            </a:r>
            <a:r>
              <a:rPr sz="1400" dirty="0">
                <a:latin typeface="Times New Roman"/>
                <a:cs typeface="Times New Roman"/>
              </a:rPr>
              <a:t>can see a </a:t>
            </a:r>
            <a:r>
              <a:rPr sz="1400" spc="-5" dirty="0">
                <a:latin typeface="Times New Roman"/>
                <a:cs typeface="Times New Roman"/>
              </a:rPr>
              <a:t>Versions tab will display </a:t>
            </a:r>
            <a:r>
              <a:rPr sz="1400" dirty="0">
                <a:latin typeface="Times New Roman"/>
                <a:cs typeface="Times New Roman"/>
              </a:rPr>
              <a:t>beside of </a:t>
            </a:r>
            <a:r>
              <a:rPr sz="1400" spc="-5" dirty="0">
                <a:latin typeface="Times New Roman"/>
                <a:cs typeface="Times New Roman"/>
              </a:rPr>
              <a:t>the  Actions</a:t>
            </a:r>
            <a:r>
              <a:rPr sz="1400" dirty="0">
                <a:latin typeface="Times New Roman"/>
                <a:cs typeface="Times New Roman"/>
              </a:rPr>
              <a:t> tab.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ts val="1590"/>
              </a:lnSpc>
            </a:pPr>
            <a:r>
              <a:rPr sz="1400" spc="-5" dirty="0">
                <a:latin typeface="Times New Roman"/>
                <a:cs typeface="Times New Roman"/>
              </a:rPr>
              <a:t>Choose Show to see the versions </a:t>
            </a:r>
            <a:r>
              <a:rPr sz="1400" dirty="0">
                <a:latin typeface="Times New Roman"/>
                <a:cs typeface="Times New Roman"/>
              </a:rPr>
              <a:t>of </a:t>
            </a:r>
            <a:r>
              <a:rPr sz="1400" spc="-5" dirty="0">
                <a:latin typeface="Times New Roman"/>
                <a:cs typeface="Times New Roman"/>
              </a:rPr>
              <a:t>current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file.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2454408"/>
            <a:ext cx="5981700" cy="2990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7081651"/>
            <a:ext cx="5981700" cy="18332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6" y="1611760"/>
            <a:ext cx="5935345" cy="443069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1560"/>
              </a:lnSpc>
              <a:spcBef>
                <a:spcPts val="254"/>
              </a:spcBef>
            </a:pPr>
            <a:r>
              <a:rPr sz="1400" spc="-5" dirty="0">
                <a:latin typeface="Times New Roman"/>
                <a:cs typeface="Times New Roman"/>
              </a:rPr>
              <a:t>Choose </a:t>
            </a:r>
            <a:r>
              <a:rPr sz="1400" spc="-10" dirty="0">
                <a:latin typeface="Times New Roman"/>
                <a:cs typeface="Times New Roman"/>
              </a:rPr>
              <a:t>index.html </a:t>
            </a:r>
            <a:r>
              <a:rPr sz="1400" dirty="0">
                <a:latin typeface="Times New Roman"/>
                <a:cs typeface="Times New Roman"/>
              </a:rPr>
              <a:t>under </a:t>
            </a:r>
            <a:r>
              <a:rPr sz="1400" spc="-5" dirty="0">
                <a:latin typeface="Times New Roman"/>
                <a:cs typeface="Times New Roman"/>
              </a:rPr>
              <a:t>the Bucket, </a:t>
            </a:r>
            <a:r>
              <a:rPr sz="1400" spc="-10" dirty="0">
                <a:latin typeface="Times New Roman"/>
                <a:cs typeface="Times New Roman"/>
              </a:rPr>
              <a:t>click </a:t>
            </a:r>
            <a:r>
              <a:rPr sz="1400" spc="-5" dirty="0">
                <a:latin typeface="Times New Roman"/>
                <a:cs typeface="Times New Roman"/>
              </a:rPr>
              <a:t>on Delete under </a:t>
            </a:r>
            <a:r>
              <a:rPr sz="1400" spc="-10" dirty="0">
                <a:latin typeface="Times New Roman"/>
                <a:cs typeface="Times New Roman"/>
              </a:rPr>
              <a:t>more </a:t>
            </a:r>
            <a:r>
              <a:rPr sz="1400" spc="-5" dirty="0">
                <a:latin typeface="Times New Roman"/>
                <a:cs typeface="Times New Roman"/>
              </a:rPr>
              <a:t>tab to remove the  current version of the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object.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6234686"/>
            <a:ext cx="5723890" cy="4494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650"/>
              </a:lnSpc>
              <a:spcBef>
                <a:spcPts val="105"/>
              </a:spcBef>
            </a:pPr>
            <a:r>
              <a:rPr sz="1400" spc="-5" dirty="0">
                <a:latin typeface="Times New Roman"/>
                <a:cs typeface="Times New Roman"/>
              </a:rPr>
              <a:t>Click </a:t>
            </a:r>
            <a:r>
              <a:rPr sz="1400" dirty="0">
                <a:latin typeface="Times New Roman"/>
                <a:cs typeface="Times New Roman"/>
              </a:rPr>
              <a:t>on </a:t>
            </a:r>
            <a:r>
              <a:rPr sz="1400" spc="-10" dirty="0">
                <a:latin typeface="Times New Roman"/>
                <a:cs typeface="Times New Roman"/>
              </a:rPr>
              <a:t>Show </a:t>
            </a:r>
            <a:r>
              <a:rPr sz="1400" spc="-5" dirty="0">
                <a:latin typeface="Times New Roman"/>
                <a:cs typeface="Times New Roman"/>
              </a:rPr>
              <a:t>option </a:t>
            </a:r>
            <a:r>
              <a:rPr sz="1400" dirty="0">
                <a:latin typeface="Times New Roman"/>
                <a:cs typeface="Times New Roman"/>
              </a:rPr>
              <a:t>for </a:t>
            </a:r>
            <a:r>
              <a:rPr sz="1400" spc="-5" dirty="0">
                <a:latin typeface="Times New Roman"/>
                <a:cs typeface="Times New Roman"/>
              </a:rPr>
              <a:t>Versions to see the available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versions.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ts val="1650"/>
              </a:lnSpc>
            </a:pPr>
            <a:r>
              <a:rPr sz="1400" spc="-5" dirty="0">
                <a:latin typeface="Times New Roman"/>
                <a:cs typeface="Times New Roman"/>
              </a:rPr>
              <a:t>You can be able </a:t>
            </a:r>
            <a:r>
              <a:rPr sz="1400" dirty="0">
                <a:latin typeface="Times New Roman"/>
                <a:cs typeface="Times New Roman"/>
              </a:rPr>
              <a:t>to </a:t>
            </a:r>
            <a:r>
              <a:rPr sz="1400" spc="-5" dirty="0">
                <a:latin typeface="Times New Roman"/>
                <a:cs typeface="Times New Roman"/>
              </a:rPr>
              <a:t>see </a:t>
            </a:r>
            <a:r>
              <a:rPr sz="1400" dirty="0">
                <a:latin typeface="Times New Roman"/>
                <a:cs typeface="Times New Roman"/>
              </a:rPr>
              <a:t>file </a:t>
            </a:r>
            <a:r>
              <a:rPr sz="1400" spc="-5" dirty="0">
                <a:latin typeface="Times New Roman"/>
                <a:cs typeface="Times New Roman"/>
              </a:rPr>
              <a:t>has been deleted and added Delete </a:t>
            </a:r>
            <a:r>
              <a:rPr sz="1400" dirty="0">
                <a:latin typeface="Times New Roman"/>
                <a:cs typeface="Times New Roman"/>
              </a:rPr>
              <a:t>marker to </a:t>
            </a:r>
            <a:r>
              <a:rPr sz="1400" spc="-5" dirty="0">
                <a:latin typeface="Times New Roman"/>
                <a:cs typeface="Times New Roman"/>
              </a:rPr>
              <a:t>the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file.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6" y="9296732"/>
            <a:ext cx="58629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You choose the file which has delete marker and choose delete </a:t>
            </a:r>
            <a:r>
              <a:rPr sz="1400" dirty="0">
                <a:latin typeface="Times New Roman"/>
                <a:cs typeface="Times New Roman"/>
              </a:rPr>
              <a:t>from the </a:t>
            </a:r>
            <a:r>
              <a:rPr sz="1400" spc="-5" dirty="0">
                <a:latin typeface="Times New Roman"/>
                <a:cs typeface="Times New Roman"/>
              </a:rPr>
              <a:t>more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tab.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388110"/>
            <a:ext cx="6833616" cy="85178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5171440"/>
            <a:ext cx="5981700" cy="36379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5" y="4733547"/>
            <a:ext cx="249745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Times New Roman"/>
                <a:cs typeface="Times New Roman"/>
              </a:rPr>
              <a:t>Confirm </a:t>
            </a:r>
            <a:r>
              <a:rPr sz="1400" spc="-5" dirty="0">
                <a:latin typeface="Times New Roman"/>
                <a:cs typeface="Times New Roman"/>
              </a:rPr>
              <a:t>deletion </a:t>
            </a:r>
            <a:r>
              <a:rPr sz="1400" dirty="0">
                <a:latin typeface="Times New Roman"/>
                <a:cs typeface="Times New Roman"/>
              </a:rPr>
              <a:t>of </a:t>
            </a:r>
            <a:r>
              <a:rPr sz="1400" spc="-5" dirty="0">
                <a:latin typeface="Times New Roman"/>
                <a:cs typeface="Times New Roman"/>
              </a:rPr>
              <a:t>delete</a:t>
            </a:r>
            <a:r>
              <a:rPr sz="1400" spc="-6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marker.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3069" y="1444244"/>
            <a:ext cx="6737350" cy="86141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5365978"/>
            <a:ext cx="5981700" cy="27139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6" y="4928212"/>
            <a:ext cx="387667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Times New Roman"/>
                <a:cs typeface="Times New Roman"/>
              </a:rPr>
              <a:t>You can be able </a:t>
            </a:r>
            <a:r>
              <a:rPr sz="1400" dirty="0">
                <a:latin typeface="Times New Roman"/>
                <a:cs typeface="Times New Roman"/>
              </a:rPr>
              <a:t>to </a:t>
            </a:r>
            <a:r>
              <a:rPr sz="1400" spc="-5" dirty="0">
                <a:latin typeface="Times New Roman"/>
                <a:cs typeface="Times New Roman"/>
              </a:rPr>
              <a:t>see </a:t>
            </a:r>
            <a:r>
              <a:rPr sz="1400" dirty="0">
                <a:latin typeface="Times New Roman"/>
                <a:cs typeface="Times New Roman"/>
              </a:rPr>
              <a:t>the </a:t>
            </a:r>
            <a:r>
              <a:rPr sz="1400" spc="-5" dirty="0">
                <a:latin typeface="Times New Roman"/>
                <a:cs typeface="Times New Roman"/>
              </a:rPr>
              <a:t>file has been restored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back.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8261835"/>
            <a:ext cx="5525770" cy="443069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1560"/>
              </a:lnSpc>
              <a:spcBef>
                <a:spcPts val="254"/>
              </a:spcBef>
            </a:pPr>
            <a:r>
              <a:rPr sz="1400" spc="-5" dirty="0">
                <a:latin typeface="Times New Roman"/>
                <a:cs typeface="Times New Roman"/>
              </a:rPr>
              <a:t>To suspend versioning on the Bucket, </a:t>
            </a:r>
            <a:r>
              <a:rPr sz="1400" dirty="0">
                <a:latin typeface="Times New Roman"/>
                <a:cs typeface="Times New Roman"/>
              </a:rPr>
              <a:t>go </a:t>
            </a:r>
            <a:r>
              <a:rPr sz="1400" spc="-5" dirty="0">
                <a:latin typeface="Times New Roman"/>
                <a:cs typeface="Times New Roman"/>
              </a:rPr>
              <a:t>to properties of the Bucket, click on  Versioning, under versioning choose Suspend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Versioning.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7217" y="1311910"/>
            <a:ext cx="6520815" cy="85178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2" y="6731497"/>
            <a:ext cx="5981065" cy="22542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16356" y="4916551"/>
            <a:ext cx="373316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S3 LIFECYCLE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POLICIES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5681854"/>
            <a:ext cx="5758180" cy="86241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Times New Roman"/>
                <a:cs typeface="Times New Roman"/>
              </a:rPr>
              <a:t>Expand Lifecycle under bucket properties, then click </a:t>
            </a:r>
            <a:r>
              <a:rPr sz="1400" dirty="0">
                <a:latin typeface="Times New Roman"/>
                <a:cs typeface="Times New Roman"/>
              </a:rPr>
              <a:t>on </a:t>
            </a:r>
            <a:r>
              <a:rPr sz="1400" spc="-5" dirty="0">
                <a:latin typeface="Times New Roman"/>
                <a:cs typeface="Times New Roman"/>
              </a:rPr>
              <a:t>Add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rule.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 marR="5080">
              <a:lnSpc>
                <a:spcPts val="1570"/>
              </a:lnSpc>
            </a:pPr>
            <a:r>
              <a:rPr sz="1400" spc="-5" dirty="0">
                <a:latin typeface="Times New Roman"/>
                <a:cs typeface="Times New Roman"/>
              </a:rPr>
              <a:t>Go </a:t>
            </a:r>
            <a:r>
              <a:rPr sz="1400" dirty="0">
                <a:latin typeface="Times New Roman"/>
                <a:cs typeface="Times New Roman"/>
              </a:rPr>
              <a:t>in </a:t>
            </a:r>
            <a:r>
              <a:rPr sz="1400" spc="-5" dirty="0">
                <a:latin typeface="Times New Roman"/>
                <a:cs typeface="Times New Roman"/>
              </a:rPr>
              <a:t>to the bucket, choose Management them </a:t>
            </a:r>
            <a:r>
              <a:rPr sz="1400" dirty="0">
                <a:latin typeface="Times New Roman"/>
                <a:cs typeface="Times New Roman"/>
              </a:rPr>
              <a:t>click on </a:t>
            </a:r>
            <a:r>
              <a:rPr sz="1400" spc="-10" dirty="0">
                <a:latin typeface="Times New Roman"/>
                <a:cs typeface="Times New Roman"/>
              </a:rPr>
              <a:t>Add </a:t>
            </a:r>
            <a:r>
              <a:rPr sz="1400" spc="-5" dirty="0">
                <a:latin typeface="Times New Roman"/>
                <a:cs typeface="Times New Roman"/>
              </a:rPr>
              <a:t>lifecycle </a:t>
            </a:r>
            <a:r>
              <a:rPr sz="1400" dirty="0">
                <a:latin typeface="Times New Roman"/>
                <a:cs typeface="Times New Roman"/>
              </a:rPr>
              <a:t>rule </a:t>
            </a:r>
            <a:r>
              <a:rPr sz="1400" spc="-5" dirty="0">
                <a:latin typeface="Times New Roman"/>
                <a:cs typeface="Times New Roman"/>
              </a:rPr>
              <a:t>below 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lifecycle.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1807847"/>
            <a:ext cx="5981700" cy="35426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6782435"/>
            <a:ext cx="5981700" cy="23615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376806"/>
            <a:ext cx="2979420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" dirty="0">
                <a:latin typeface="Times New Roman"/>
                <a:cs typeface="Times New Roman"/>
              </a:rPr>
              <a:t>Then add </a:t>
            </a:r>
            <a:r>
              <a:rPr sz="1350" dirty="0">
                <a:latin typeface="Times New Roman"/>
                <a:cs typeface="Times New Roman"/>
              </a:rPr>
              <a:t>a </a:t>
            </a:r>
            <a:r>
              <a:rPr sz="1350" spc="-5" dirty="0">
                <a:latin typeface="Times New Roman"/>
                <a:cs typeface="Times New Roman"/>
              </a:rPr>
              <a:t>name for rule and choose</a:t>
            </a:r>
            <a:r>
              <a:rPr sz="1350" spc="-10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Times New Roman"/>
                <a:cs typeface="Times New Roman"/>
              </a:rPr>
              <a:t>Next.</a:t>
            </a:r>
            <a:endParaRPr sz="13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2398521"/>
            <a:ext cx="5981700" cy="2628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6458585"/>
            <a:ext cx="5981700" cy="27616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555876"/>
            <a:ext cx="5759450" cy="443069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1560"/>
              </a:lnSpc>
              <a:spcBef>
                <a:spcPts val="254"/>
              </a:spcBef>
            </a:pPr>
            <a:r>
              <a:rPr sz="1400" spc="-5" dirty="0">
                <a:latin typeface="Times New Roman"/>
                <a:cs typeface="Times New Roman"/>
              </a:rPr>
              <a:t>Specify you </a:t>
            </a:r>
            <a:r>
              <a:rPr sz="1400" dirty="0">
                <a:latin typeface="Times New Roman"/>
                <a:cs typeface="Times New Roman"/>
              </a:rPr>
              <a:t>want </a:t>
            </a:r>
            <a:r>
              <a:rPr sz="1400" spc="-5" dirty="0">
                <a:latin typeface="Times New Roman"/>
                <a:cs typeface="Times New Roman"/>
              </a:rPr>
              <a:t>to create </a:t>
            </a:r>
            <a:r>
              <a:rPr sz="1400" dirty="0">
                <a:latin typeface="Times New Roman"/>
                <a:cs typeface="Times New Roman"/>
              </a:rPr>
              <a:t>lifecycle for </a:t>
            </a:r>
            <a:r>
              <a:rPr sz="1400" spc="-10" dirty="0">
                <a:latin typeface="Times New Roman"/>
                <a:cs typeface="Times New Roman"/>
              </a:rPr>
              <a:t>whole Bucket </a:t>
            </a:r>
            <a:r>
              <a:rPr sz="1400" dirty="0">
                <a:latin typeface="Times New Roman"/>
                <a:cs typeface="Times New Roman"/>
              </a:rPr>
              <a:t>or </a:t>
            </a:r>
            <a:r>
              <a:rPr sz="1400" spc="-5" dirty="0">
                <a:latin typeface="Times New Roman"/>
                <a:cs typeface="Times New Roman"/>
              </a:rPr>
              <a:t>for specific folder, then  choose Configure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Rule.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5207764"/>
            <a:ext cx="5882640" cy="1057341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1570"/>
              </a:lnSpc>
              <a:spcBef>
                <a:spcPts val="245"/>
              </a:spcBef>
            </a:pPr>
            <a:r>
              <a:rPr sz="1400" spc="-5" dirty="0">
                <a:latin typeface="Times New Roman"/>
                <a:cs typeface="Times New Roman"/>
              </a:rPr>
              <a:t>Now choose the options </a:t>
            </a:r>
            <a:r>
              <a:rPr sz="1400" dirty="0">
                <a:latin typeface="Times New Roman"/>
                <a:cs typeface="Times New Roman"/>
              </a:rPr>
              <a:t>to how </a:t>
            </a:r>
            <a:r>
              <a:rPr sz="1400" spc="-10" dirty="0">
                <a:latin typeface="Times New Roman"/>
                <a:cs typeface="Times New Roman"/>
              </a:rPr>
              <a:t>you </a:t>
            </a:r>
            <a:r>
              <a:rPr sz="1400" spc="-5" dirty="0">
                <a:latin typeface="Times New Roman"/>
                <a:cs typeface="Times New Roman"/>
              </a:rPr>
              <a:t>want your objects to be moved over </a:t>
            </a:r>
            <a:r>
              <a:rPr sz="1400" dirty="0">
                <a:latin typeface="Times New Roman"/>
                <a:cs typeface="Times New Roman"/>
              </a:rPr>
              <a:t>to </a:t>
            </a:r>
            <a:r>
              <a:rPr sz="1400" spc="-5" dirty="0">
                <a:latin typeface="Times New Roman"/>
                <a:cs typeface="Times New Roman"/>
              </a:rPr>
              <a:t>glacier  </a:t>
            </a:r>
            <a:r>
              <a:rPr sz="1400" dirty="0">
                <a:latin typeface="Times New Roman"/>
                <a:cs typeface="Times New Roman"/>
              </a:rPr>
              <a:t>or </a:t>
            </a:r>
            <a:r>
              <a:rPr sz="1400" spc="-5" dirty="0">
                <a:latin typeface="Times New Roman"/>
                <a:cs typeface="Times New Roman"/>
              </a:rPr>
              <a:t>Standard Infrequent Access storage </a:t>
            </a:r>
            <a:r>
              <a:rPr sz="1400" dirty="0">
                <a:latin typeface="Times New Roman"/>
                <a:cs typeface="Times New Roman"/>
              </a:rPr>
              <a:t>or </a:t>
            </a:r>
            <a:r>
              <a:rPr sz="1400" spc="-5" dirty="0">
                <a:latin typeface="Times New Roman"/>
                <a:cs typeface="Times New Roman"/>
              </a:rPr>
              <a:t>permanently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deleted.</a:t>
            </a:r>
            <a:endParaRPr sz="1400">
              <a:latin typeface="Times New Roman"/>
              <a:cs typeface="Times New Roman"/>
            </a:endParaRPr>
          </a:p>
          <a:p>
            <a:pPr marL="12700" marR="201295">
              <a:lnSpc>
                <a:spcPts val="1610"/>
              </a:lnSpc>
              <a:spcBef>
                <a:spcPts val="10"/>
              </a:spcBef>
            </a:pPr>
            <a:r>
              <a:rPr sz="1400" spc="-5" dirty="0">
                <a:latin typeface="Times New Roman"/>
                <a:cs typeface="Times New Roman"/>
              </a:rPr>
              <a:t>Select the lifecycle policy </a:t>
            </a:r>
            <a:r>
              <a:rPr sz="1400" dirty="0">
                <a:latin typeface="Times New Roman"/>
                <a:cs typeface="Times New Roman"/>
              </a:rPr>
              <a:t>and </a:t>
            </a:r>
            <a:r>
              <a:rPr sz="1400" spc="-5" dirty="0">
                <a:latin typeface="Times New Roman"/>
                <a:cs typeface="Times New Roman"/>
              </a:rPr>
              <a:t>specify </a:t>
            </a:r>
            <a:r>
              <a:rPr sz="1400" dirty="0">
                <a:latin typeface="Times New Roman"/>
                <a:cs typeface="Times New Roman"/>
              </a:rPr>
              <a:t>the </a:t>
            </a:r>
            <a:r>
              <a:rPr sz="1400" spc="-5" dirty="0">
                <a:latin typeface="Times New Roman"/>
                <a:cs typeface="Times New Roman"/>
              </a:rPr>
              <a:t>days where object </a:t>
            </a:r>
            <a:r>
              <a:rPr sz="1400" dirty="0">
                <a:latin typeface="Times New Roman"/>
                <a:cs typeface="Times New Roman"/>
              </a:rPr>
              <a:t>needs </a:t>
            </a:r>
            <a:r>
              <a:rPr sz="1400" spc="-5" dirty="0">
                <a:latin typeface="Times New Roman"/>
                <a:cs typeface="Times New Roman"/>
              </a:rPr>
              <a:t>to </a:t>
            </a:r>
            <a:r>
              <a:rPr sz="1400" dirty="0">
                <a:latin typeface="Times New Roman"/>
                <a:cs typeface="Times New Roman"/>
              </a:rPr>
              <a:t>be </a:t>
            </a:r>
            <a:r>
              <a:rPr sz="1400" spc="-10" dirty="0">
                <a:latin typeface="Times New Roman"/>
                <a:cs typeface="Times New Roman"/>
              </a:rPr>
              <a:t>moved  </a:t>
            </a:r>
            <a:r>
              <a:rPr sz="1400" spc="-5" dirty="0">
                <a:latin typeface="Times New Roman"/>
                <a:cs typeface="Times New Roman"/>
              </a:rPr>
              <a:t>over </a:t>
            </a:r>
            <a:r>
              <a:rPr sz="1400" dirty="0">
                <a:latin typeface="Times New Roman"/>
                <a:cs typeface="Times New Roman"/>
              </a:rPr>
              <a:t>or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deleted.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ts val="1580"/>
              </a:lnSpc>
            </a:pPr>
            <a:r>
              <a:rPr sz="1400" spc="-5" dirty="0">
                <a:latin typeface="Times New Roman"/>
                <a:cs typeface="Times New Roman"/>
              </a:rPr>
              <a:t>Then choose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Review.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2248539"/>
            <a:ext cx="5981700" cy="33521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6419216"/>
            <a:ext cx="5981700" cy="17341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6" y="1609727"/>
            <a:ext cx="5450205" cy="441788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1570"/>
              </a:lnSpc>
              <a:spcBef>
                <a:spcPts val="245"/>
              </a:spcBef>
            </a:pPr>
            <a:r>
              <a:rPr sz="1400" spc="-5" dirty="0">
                <a:latin typeface="Times New Roman"/>
                <a:cs typeface="Times New Roman"/>
              </a:rPr>
              <a:t>Then specify </a:t>
            </a:r>
            <a:r>
              <a:rPr sz="1400" dirty="0">
                <a:latin typeface="Times New Roman"/>
                <a:cs typeface="Times New Roman"/>
              </a:rPr>
              <a:t>a rule </a:t>
            </a:r>
            <a:r>
              <a:rPr sz="1400" spc="-5" dirty="0">
                <a:latin typeface="Times New Roman"/>
                <a:cs typeface="Times New Roman"/>
              </a:rPr>
              <a:t>name </a:t>
            </a:r>
            <a:r>
              <a:rPr sz="1400" dirty="0">
                <a:latin typeface="Times New Roman"/>
                <a:cs typeface="Times New Roman"/>
              </a:rPr>
              <a:t>under </a:t>
            </a:r>
            <a:r>
              <a:rPr sz="1400" spc="-5" dirty="0">
                <a:latin typeface="Times New Roman"/>
                <a:cs typeface="Times New Roman"/>
              </a:rPr>
              <a:t>Rule Name text field and choose </a:t>
            </a:r>
            <a:r>
              <a:rPr sz="1400" dirty="0">
                <a:latin typeface="Times New Roman"/>
                <a:cs typeface="Times New Roman"/>
              </a:rPr>
              <a:t>Create </a:t>
            </a:r>
            <a:r>
              <a:rPr sz="1400" spc="-5" dirty="0">
                <a:latin typeface="Times New Roman"/>
                <a:cs typeface="Times New Roman"/>
              </a:rPr>
              <a:t>and  Activate Rule.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6" y="5781549"/>
            <a:ext cx="5912485" cy="441788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1570"/>
              </a:lnSpc>
              <a:spcBef>
                <a:spcPts val="245"/>
              </a:spcBef>
            </a:pPr>
            <a:r>
              <a:rPr sz="1400" dirty="0">
                <a:latin typeface="Times New Roman"/>
                <a:cs typeface="Times New Roman"/>
              </a:rPr>
              <a:t>Under </a:t>
            </a:r>
            <a:r>
              <a:rPr sz="1400" spc="-5" dirty="0">
                <a:latin typeface="Times New Roman"/>
                <a:cs typeface="Times New Roman"/>
              </a:rPr>
              <a:t>lifecycle policies choose cross </a:t>
            </a:r>
            <a:r>
              <a:rPr sz="1400" spc="-10" dirty="0">
                <a:latin typeface="Times New Roman"/>
                <a:cs typeface="Times New Roman"/>
              </a:rPr>
              <a:t>mark </a:t>
            </a:r>
            <a:r>
              <a:rPr sz="1400" spc="-5" dirty="0">
                <a:latin typeface="Times New Roman"/>
                <a:cs typeface="Times New Roman"/>
              </a:rPr>
              <a:t>against the rule </a:t>
            </a:r>
            <a:r>
              <a:rPr sz="1400" spc="-10" dirty="0">
                <a:latin typeface="Times New Roman"/>
                <a:cs typeface="Times New Roman"/>
              </a:rPr>
              <a:t>and </a:t>
            </a:r>
            <a:r>
              <a:rPr sz="1400" spc="-5" dirty="0">
                <a:latin typeface="Times New Roman"/>
                <a:cs typeface="Times New Roman"/>
              </a:rPr>
              <a:t>click save to delete  </a:t>
            </a:r>
            <a:r>
              <a:rPr sz="1400" dirty="0">
                <a:latin typeface="Times New Roman"/>
                <a:cs typeface="Times New Roman"/>
              </a:rPr>
              <a:t>the </a:t>
            </a:r>
            <a:r>
              <a:rPr sz="1400" spc="-5" dirty="0">
                <a:latin typeface="Times New Roman"/>
                <a:cs typeface="Times New Roman"/>
              </a:rPr>
              <a:t>rule </a:t>
            </a:r>
            <a:r>
              <a:rPr sz="1400" spc="-10" dirty="0">
                <a:latin typeface="Times New Roman"/>
                <a:cs typeface="Times New Roman"/>
              </a:rPr>
              <a:t>which you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created.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2927141"/>
            <a:ext cx="5981700" cy="1969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5510194"/>
            <a:ext cx="5981700" cy="2247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5" y="1698796"/>
            <a:ext cx="5262245" cy="10387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S3 </a:t>
            </a:r>
            <a:r>
              <a:rPr sz="2000" b="1" spc="-5" dirty="0">
                <a:latin typeface="Times New Roman"/>
                <a:cs typeface="Times New Roman"/>
              </a:rPr>
              <a:t>PERMISSIONS AND BUCKET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POLICIES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 marR="6985">
              <a:lnSpc>
                <a:spcPts val="1610"/>
              </a:lnSpc>
              <a:spcBef>
                <a:spcPts val="5"/>
              </a:spcBef>
            </a:pPr>
            <a:r>
              <a:rPr sz="1400" spc="-5" dirty="0">
                <a:latin typeface="Times New Roman"/>
                <a:cs typeface="Times New Roman"/>
              </a:rPr>
              <a:t>Go </a:t>
            </a:r>
            <a:r>
              <a:rPr sz="1400" dirty="0">
                <a:latin typeface="Times New Roman"/>
                <a:cs typeface="Times New Roman"/>
              </a:rPr>
              <a:t>to </a:t>
            </a:r>
            <a:r>
              <a:rPr sz="1400" spc="-5" dirty="0">
                <a:latin typeface="Times New Roman"/>
                <a:cs typeface="Times New Roman"/>
              </a:rPr>
              <a:t>properties </a:t>
            </a:r>
            <a:r>
              <a:rPr sz="1400" dirty="0">
                <a:latin typeface="Times New Roman"/>
                <a:cs typeface="Times New Roman"/>
              </a:rPr>
              <a:t>of </a:t>
            </a:r>
            <a:r>
              <a:rPr sz="1400" spc="-5" dirty="0">
                <a:latin typeface="Times New Roman"/>
                <a:cs typeface="Times New Roman"/>
              </a:rPr>
              <a:t>your bucket </a:t>
            </a:r>
            <a:r>
              <a:rPr sz="1400" spc="-10" dirty="0">
                <a:latin typeface="Times New Roman"/>
                <a:cs typeface="Times New Roman"/>
              </a:rPr>
              <a:t>and </a:t>
            </a:r>
            <a:r>
              <a:rPr sz="1400" spc="-5" dirty="0">
                <a:latin typeface="Times New Roman"/>
                <a:cs typeface="Times New Roman"/>
              </a:rPr>
              <a:t>under properties expand permissions.  Then choose Add </a:t>
            </a:r>
            <a:r>
              <a:rPr sz="1400" spc="-10" dirty="0">
                <a:latin typeface="Times New Roman"/>
                <a:cs typeface="Times New Roman"/>
              </a:rPr>
              <a:t>more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permissions.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6" y="5071792"/>
            <a:ext cx="36048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Times New Roman"/>
                <a:cs typeface="Times New Roman"/>
              </a:rPr>
              <a:t>Under </a:t>
            </a:r>
            <a:r>
              <a:rPr sz="1400" spc="-5" dirty="0">
                <a:latin typeface="Times New Roman"/>
                <a:cs typeface="Times New Roman"/>
              </a:rPr>
              <a:t>Grantee </a:t>
            </a:r>
            <a:r>
              <a:rPr sz="1400" spc="-10" dirty="0">
                <a:latin typeface="Times New Roman"/>
                <a:cs typeface="Times New Roman"/>
              </a:rPr>
              <a:t>choose </a:t>
            </a:r>
            <a:r>
              <a:rPr sz="1400" spc="-5" dirty="0">
                <a:latin typeface="Times New Roman"/>
                <a:cs typeface="Times New Roman"/>
              </a:rPr>
              <a:t>option for your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permission.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6" y="7940212"/>
            <a:ext cx="5882005" cy="441788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1570"/>
              </a:lnSpc>
              <a:spcBef>
                <a:spcPts val="245"/>
              </a:spcBef>
            </a:pPr>
            <a:r>
              <a:rPr sz="1400" spc="-5" dirty="0">
                <a:latin typeface="Times New Roman"/>
                <a:cs typeface="Times New Roman"/>
              </a:rPr>
              <a:t>Then check permissions </a:t>
            </a:r>
            <a:r>
              <a:rPr sz="1400" spc="-10" dirty="0">
                <a:latin typeface="Times New Roman"/>
                <a:cs typeface="Times New Roman"/>
              </a:rPr>
              <a:t>which you </a:t>
            </a:r>
            <a:r>
              <a:rPr sz="1400" dirty="0">
                <a:latin typeface="Times New Roman"/>
                <a:cs typeface="Times New Roman"/>
              </a:rPr>
              <a:t>want </a:t>
            </a:r>
            <a:r>
              <a:rPr sz="1400" spc="-5" dirty="0">
                <a:latin typeface="Times New Roman"/>
                <a:cs typeface="Times New Roman"/>
              </a:rPr>
              <a:t>to give </a:t>
            </a:r>
            <a:r>
              <a:rPr sz="1400" dirty="0">
                <a:latin typeface="Times New Roman"/>
                <a:cs typeface="Times New Roman"/>
              </a:rPr>
              <a:t>for </a:t>
            </a:r>
            <a:r>
              <a:rPr sz="1400" spc="-5" dirty="0">
                <a:latin typeface="Times New Roman"/>
                <a:cs typeface="Times New Roman"/>
              </a:rPr>
              <a:t>particular grantee, and choose  save to apply </a:t>
            </a:r>
            <a:r>
              <a:rPr sz="1400" dirty="0">
                <a:latin typeface="Times New Roman"/>
                <a:cs typeface="Times New Roman"/>
              </a:rPr>
              <a:t>the </a:t>
            </a:r>
            <a:r>
              <a:rPr sz="1400" spc="-5" dirty="0">
                <a:latin typeface="Times New Roman"/>
                <a:cs typeface="Times New Roman"/>
              </a:rPr>
              <a:t>policy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permission.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7217" y="1476628"/>
            <a:ext cx="6640830" cy="87341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6" y="6527675"/>
            <a:ext cx="427672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Times New Roman"/>
                <a:cs typeface="Times New Roman"/>
              </a:rPr>
              <a:t>Then choose Next </a:t>
            </a:r>
            <a:r>
              <a:rPr sz="1400" dirty="0">
                <a:latin typeface="Times New Roman"/>
                <a:cs typeface="Times New Roman"/>
              </a:rPr>
              <a:t>to </a:t>
            </a:r>
            <a:r>
              <a:rPr sz="1400" spc="-5" dirty="0">
                <a:latin typeface="Times New Roman"/>
                <a:cs typeface="Times New Roman"/>
              </a:rPr>
              <a:t>continue </a:t>
            </a:r>
            <a:r>
              <a:rPr sz="1400" spc="-10" dirty="0">
                <a:latin typeface="Times New Roman"/>
                <a:cs typeface="Times New Roman"/>
              </a:rPr>
              <a:t>with </a:t>
            </a:r>
            <a:r>
              <a:rPr sz="1400" spc="-5" dirty="0">
                <a:latin typeface="Times New Roman"/>
                <a:cs typeface="Times New Roman"/>
              </a:rPr>
              <a:t>bucket </a:t>
            </a:r>
            <a:r>
              <a:rPr sz="1400" dirty="0">
                <a:latin typeface="Times New Roman"/>
                <a:cs typeface="Times New Roman"/>
              </a:rPr>
              <a:t>creation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process.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1" y="1443991"/>
            <a:ext cx="6857873" cy="86144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5918710"/>
            <a:ext cx="5981700" cy="21520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871085"/>
            <a:ext cx="5610860" cy="86241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Times New Roman"/>
                <a:cs typeface="Times New Roman"/>
              </a:rPr>
              <a:t>S3 </a:t>
            </a:r>
            <a:r>
              <a:rPr sz="1400" b="1" spc="-5" dirty="0">
                <a:latin typeface="Times New Roman"/>
                <a:cs typeface="Times New Roman"/>
              </a:rPr>
              <a:t>BUCKET POLICIES: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 marR="5080">
              <a:lnSpc>
                <a:spcPts val="1570"/>
              </a:lnSpc>
            </a:pPr>
            <a:r>
              <a:rPr sz="1400" spc="-5" dirty="0">
                <a:latin typeface="Times New Roman"/>
                <a:cs typeface="Times New Roman"/>
              </a:rPr>
              <a:t>Go </a:t>
            </a:r>
            <a:r>
              <a:rPr sz="1400" dirty="0">
                <a:latin typeface="Times New Roman"/>
                <a:cs typeface="Times New Roman"/>
              </a:rPr>
              <a:t>to </a:t>
            </a:r>
            <a:r>
              <a:rPr sz="1400" spc="-5" dirty="0">
                <a:latin typeface="Times New Roman"/>
                <a:cs typeface="Times New Roman"/>
              </a:rPr>
              <a:t>properties </a:t>
            </a:r>
            <a:r>
              <a:rPr sz="1400" dirty="0">
                <a:latin typeface="Times New Roman"/>
                <a:cs typeface="Times New Roman"/>
              </a:rPr>
              <a:t>of </a:t>
            </a:r>
            <a:r>
              <a:rPr sz="1400" spc="-5" dirty="0">
                <a:latin typeface="Times New Roman"/>
                <a:cs typeface="Times New Roman"/>
              </a:rPr>
              <a:t>your bucket </a:t>
            </a:r>
            <a:r>
              <a:rPr sz="1400" spc="-10" dirty="0">
                <a:latin typeface="Times New Roman"/>
                <a:cs typeface="Times New Roman"/>
              </a:rPr>
              <a:t>and </a:t>
            </a:r>
            <a:r>
              <a:rPr sz="1400" spc="-5" dirty="0">
                <a:latin typeface="Times New Roman"/>
                <a:cs typeface="Times New Roman"/>
              </a:rPr>
              <a:t>under properties expand permissions, then  choose </a:t>
            </a:r>
            <a:r>
              <a:rPr sz="1400" b="1" spc="-5" dirty="0">
                <a:latin typeface="Times New Roman"/>
                <a:cs typeface="Times New Roman"/>
              </a:rPr>
              <a:t>Add bucket policy </a:t>
            </a:r>
            <a:r>
              <a:rPr sz="1400" spc="-5" dirty="0">
                <a:latin typeface="Times New Roman"/>
                <a:cs typeface="Times New Roman"/>
              </a:rPr>
              <a:t>to add </a:t>
            </a:r>
            <a:r>
              <a:rPr sz="1400" dirty="0">
                <a:latin typeface="Times New Roman"/>
                <a:cs typeface="Times New Roman"/>
              </a:rPr>
              <a:t>a new </a:t>
            </a:r>
            <a:r>
              <a:rPr sz="1400" spc="-5" dirty="0">
                <a:latin typeface="Times New Roman"/>
                <a:cs typeface="Times New Roman"/>
              </a:rPr>
              <a:t>policy </a:t>
            </a:r>
            <a:r>
              <a:rPr sz="1400" dirty="0">
                <a:latin typeface="Times New Roman"/>
                <a:cs typeface="Times New Roman"/>
              </a:rPr>
              <a:t>to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bucket.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8453120"/>
            <a:ext cx="557784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Bucket policy Editor text will </a:t>
            </a:r>
            <a:r>
              <a:rPr sz="1400" dirty="0">
                <a:latin typeface="Times New Roman"/>
                <a:cs typeface="Times New Roman"/>
              </a:rPr>
              <a:t>be </a:t>
            </a:r>
            <a:r>
              <a:rPr sz="1400" spc="-5" dirty="0">
                <a:latin typeface="Times New Roman"/>
                <a:cs typeface="Times New Roman"/>
              </a:rPr>
              <a:t>opened, then choose </a:t>
            </a:r>
            <a:r>
              <a:rPr sz="1400" spc="-10" dirty="0">
                <a:latin typeface="Times New Roman"/>
                <a:cs typeface="Times New Roman"/>
              </a:rPr>
              <a:t>AWS </a:t>
            </a:r>
            <a:r>
              <a:rPr sz="1400" spc="-5" dirty="0">
                <a:latin typeface="Times New Roman"/>
                <a:cs typeface="Times New Roman"/>
              </a:rPr>
              <a:t>Policy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Generator.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3086" y="1460119"/>
            <a:ext cx="6544945" cy="84458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7286534"/>
            <a:ext cx="5981700" cy="20758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6447930"/>
            <a:ext cx="5570220" cy="64953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latin typeface="Times New Roman"/>
                <a:cs typeface="Times New Roman"/>
              </a:rPr>
              <a:t>From </a:t>
            </a:r>
            <a:r>
              <a:rPr sz="1350" spc="-5" dirty="0">
                <a:latin typeface="Times New Roman"/>
                <a:cs typeface="Times New Roman"/>
              </a:rPr>
              <a:t>the </a:t>
            </a:r>
            <a:r>
              <a:rPr sz="1350" dirty="0">
                <a:latin typeface="Times New Roman"/>
                <a:cs typeface="Times New Roman"/>
              </a:rPr>
              <a:t>AWS </a:t>
            </a:r>
            <a:r>
              <a:rPr sz="1350" spc="-5" dirty="0">
                <a:latin typeface="Times New Roman"/>
                <a:cs typeface="Times New Roman"/>
              </a:rPr>
              <a:t>policy generator page, choose various options </a:t>
            </a:r>
            <a:r>
              <a:rPr sz="1350" spc="-10" dirty="0">
                <a:latin typeface="Times New Roman"/>
                <a:cs typeface="Times New Roman"/>
              </a:rPr>
              <a:t>to </a:t>
            </a:r>
            <a:r>
              <a:rPr sz="1350" dirty="0">
                <a:latin typeface="Times New Roman"/>
                <a:cs typeface="Times New Roman"/>
              </a:rPr>
              <a:t>generate</a:t>
            </a:r>
            <a:r>
              <a:rPr sz="1350" spc="25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Times New Roman"/>
                <a:cs typeface="Times New Roman"/>
              </a:rPr>
              <a:t>policy.</a:t>
            </a:r>
            <a:endParaRPr sz="13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Times New Roman"/>
                <a:cs typeface="Times New Roman"/>
              </a:rPr>
              <a:t>Choose </a:t>
            </a:r>
            <a:r>
              <a:rPr sz="1400" spc="-10" dirty="0">
                <a:latin typeface="Times New Roman"/>
                <a:cs typeface="Times New Roman"/>
              </a:rPr>
              <a:t>S3 </a:t>
            </a:r>
            <a:r>
              <a:rPr sz="1400" spc="-5" dirty="0">
                <a:latin typeface="Times New Roman"/>
                <a:cs typeface="Times New Roman"/>
              </a:rPr>
              <a:t>Bucket Policy </a:t>
            </a:r>
            <a:r>
              <a:rPr sz="1400" dirty="0">
                <a:latin typeface="Times New Roman"/>
                <a:cs typeface="Times New Roman"/>
              </a:rPr>
              <a:t>from Select </a:t>
            </a:r>
            <a:r>
              <a:rPr sz="1400" spc="-5" dirty="0">
                <a:latin typeface="Times New Roman"/>
                <a:cs typeface="Times New Roman"/>
              </a:rPr>
              <a:t>type </a:t>
            </a:r>
            <a:r>
              <a:rPr sz="1400" dirty="0">
                <a:latin typeface="Times New Roman"/>
                <a:cs typeface="Times New Roman"/>
              </a:rPr>
              <a:t>of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policy.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2203066"/>
            <a:ext cx="5981700" cy="1412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4637021"/>
            <a:ext cx="5981700" cy="16376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8115299"/>
            <a:ext cx="5981700" cy="13335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6" y="1564510"/>
            <a:ext cx="5526405" cy="443069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1560"/>
              </a:lnSpc>
              <a:spcBef>
                <a:spcPts val="254"/>
              </a:spcBef>
            </a:pPr>
            <a:r>
              <a:rPr sz="1400" spc="-5" dirty="0">
                <a:latin typeface="Times New Roman"/>
                <a:cs typeface="Times New Roman"/>
              </a:rPr>
              <a:t>Choose Allow </a:t>
            </a:r>
            <a:r>
              <a:rPr sz="1400" dirty="0">
                <a:latin typeface="Times New Roman"/>
                <a:cs typeface="Times New Roman"/>
              </a:rPr>
              <a:t>or </a:t>
            </a:r>
            <a:r>
              <a:rPr sz="1400" spc="-5" dirty="0">
                <a:latin typeface="Times New Roman"/>
                <a:cs typeface="Times New Roman"/>
              </a:rPr>
              <a:t>Deny </a:t>
            </a:r>
            <a:r>
              <a:rPr sz="1400" dirty="0">
                <a:latin typeface="Times New Roman"/>
                <a:cs typeface="Times New Roman"/>
              </a:rPr>
              <a:t>from Effect, </a:t>
            </a:r>
            <a:r>
              <a:rPr sz="1400" spc="-5" dirty="0">
                <a:latin typeface="Times New Roman"/>
                <a:cs typeface="Times New Roman"/>
              </a:rPr>
              <a:t>then </a:t>
            </a:r>
            <a:r>
              <a:rPr sz="1400" dirty="0">
                <a:latin typeface="Times New Roman"/>
                <a:cs typeface="Times New Roman"/>
              </a:rPr>
              <a:t>specify the </a:t>
            </a:r>
            <a:r>
              <a:rPr sz="1400" spc="-10" dirty="0">
                <a:latin typeface="Times New Roman"/>
                <a:cs typeface="Times New Roman"/>
              </a:rPr>
              <a:t>AWS </a:t>
            </a:r>
            <a:r>
              <a:rPr sz="1400" spc="-5" dirty="0">
                <a:latin typeface="Times New Roman"/>
                <a:cs typeface="Times New Roman"/>
              </a:rPr>
              <a:t>IAM user ARN </a:t>
            </a:r>
            <a:r>
              <a:rPr sz="1400" dirty="0">
                <a:latin typeface="Times New Roman"/>
                <a:cs typeface="Times New Roman"/>
              </a:rPr>
              <a:t>in  </a:t>
            </a:r>
            <a:r>
              <a:rPr sz="1400" spc="-5" dirty="0">
                <a:latin typeface="Times New Roman"/>
                <a:cs typeface="Times New Roman"/>
              </a:rPr>
              <a:t>Principal text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box.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3998972"/>
            <a:ext cx="5882640" cy="441788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1570"/>
              </a:lnSpc>
              <a:spcBef>
                <a:spcPts val="245"/>
              </a:spcBef>
            </a:pPr>
            <a:r>
              <a:rPr sz="1400" dirty="0">
                <a:latin typeface="Times New Roman"/>
                <a:cs typeface="Times New Roman"/>
              </a:rPr>
              <a:t>From the </a:t>
            </a:r>
            <a:r>
              <a:rPr sz="1400" spc="-5" dirty="0">
                <a:latin typeface="Times New Roman"/>
                <a:cs typeface="Times New Roman"/>
              </a:rPr>
              <a:t>Actions drop down list </a:t>
            </a:r>
            <a:r>
              <a:rPr sz="1400" spc="-10" dirty="0">
                <a:latin typeface="Times New Roman"/>
                <a:cs typeface="Times New Roman"/>
              </a:rPr>
              <a:t>either </a:t>
            </a:r>
            <a:r>
              <a:rPr sz="1400" spc="-5" dirty="0">
                <a:latin typeface="Times New Roman"/>
                <a:cs typeface="Times New Roman"/>
              </a:rPr>
              <a:t>choose All Actions </a:t>
            </a:r>
            <a:r>
              <a:rPr sz="1400" dirty="0">
                <a:latin typeface="Times New Roman"/>
                <a:cs typeface="Times New Roman"/>
              </a:rPr>
              <a:t>or </a:t>
            </a:r>
            <a:r>
              <a:rPr sz="1400" spc="-5" dirty="0">
                <a:latin typeface="Times New Roman"/>
                <a:cs typeface="Times New Roman"/>
              </a:rPr>
              <a:t>choose only specific  options </a:t>
            </a:r>
            <a:r>
              <a:rPr sz="1400" dirty="0">
                <a:latin typeface="Times New Roman"/>
                <a:cs typeface="Times New Roman"/>
              </a:rPr>
              <a:t>to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give.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6660133"/>
            <a:ext cx="5265420" cy="1280479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1570"/>
              </a:lnSpc>
              <a:spcBef>
                <a:spcPts val="245"/>
              </a:spcBef>
            </a:pPr>
            <a:r>
              <a:rPr sz="1400" dirty="0">
                <a:latin typeface="Times New Roman"/>
                <a:cs typeface="Times New Roman"/>
              </a:rPr>
              <a:t>Under </a:t>
            </a:r>
            <a:r>
              <a:rPr sz="1400" spc="-5" dirty="0">
                <a:latin typeface="Times New Roman"/>
                <a:cs typeface="Times New Roman"/>
              </a:rPr>
              <a:t>Amazon Resource </a:t>
            </a:r>
            <a:r>
              <a:rPr sz="1400" spc="-10" dirty="0">
                <a:latin typeface="Times New Roman"/>
                <a:cs typeface="Times New Roman"/>
              </a:rPr>
              <a:t>Name </a:t>
            </a:r>
            <a:r>
              <a:rPr sz="1400" spc="-5" dirty="0">
                <a:latin typeface="Times New Roman"/>
                <a:cs typeface="Times New Roman"/>
              </a:rPr>
              <a:t>(ARN) </a:t>
            </a:r>
            <a:r>
              <a:rPr sz="1400" dirty="0">
                <a:latin typeface="Times New Roman"/>
                <a:cs typeface="Times New Roman"/>
              </a:rPr>
              <a:t>specify the </a:t>
            </a:r>
            <a:r>
              <a:rPr sz="1400" spc="-10" dirty="0">
                <a:latin typeface="Times New Roman"/>
                <a:cs typeface="Times New Roman"/>
              </a:rPr>
              <a:t>S3 </a:t>
            </a:r>
            <a:r>
              <a:rPr sz="1400" spc="-5" dirty="0">
                <a:latin typeface="Times New Roman"/>
                <a:cs typeface="Times New Roman"/>
              </a:rPr>
              <a:t>bucket ARN </a:t>
            </a:r>
            <a:r>
              <a:rPr sz="1400" dirty="0">
                <a:latin typeface="Times New Roman"/>
                <a:cs typeface="Times New Roman"/>
              </a:rPr>
              <a:t>in </a:t>
            </a:r>
            <a:r>
              <a:rPr sz="1400" spc="-5" dirty="0">
                <a:latin typeface="Times New Roman"/>
                <a:cs typeface="Times New Roman"/>
              </a:rPr>
              <a:t>the  following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format.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Times New Roman"/>
                <a:cs typeface="Times New Roman"/>
              </a:rPr>
              <a:t>arn:aws:s3:::&lt;bucket_name&gt;/&lt;key_name&gt;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Times New Roman"/>
                <a:cs typeface="Times New Roman"/>
              </a:rPr>
              <a:t>Once you specified choose Add statement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button.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2320750"/>
            <a:ext cx="5981700" cy="18853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5024451"/>
            <a:ext cx="5981700" cy="37141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677240"/>
            <a:ext cx="42240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Then choose Generate </a:t>
            </a:r>
            <a:r>
              <a:rPr sz="1400" dirty="0">
                <a:latin typeface="Times New Roman"/>
                <a:cs typeface="Times New Roman"/>
              </a:rPr>
              <a:t>Policy to </a:t>
            </a:r>
            <a:r>
              <a:rPr sz="1400" spc="-5" dirty="0">
                <a:latin typeface="Times New Roman"/>
                <a:cs typeface="Times New Roman"/>
              </a:rPr>
              <a:t>generate </a:t>
            </a:r>
            <a:r>
              <a:rPr sz="1400" spc="-10" dirty="0">
                <a:latin typeface="Times New Roman"/>
                <a:cs typeface="Times New Roman"/>
              </a:rPr>
              <a:t>S3 </a:t>
            </a:r>
            <a:r>
              <a:rPr sz="1400" spc="-5" dirty="0">
                <a:latin typeface="Times New Roman"/>
                <a:cs typeface="Times New Roman"/>
              </a:rPr>
              <a:t>bucket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policy.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6" y="4385767"/>
            <a:ext cx="5889625" cy="441788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1570"/>
              </a:lnSpc>
              <a:spcBef>
                <a:spcPts val="245"/>
              </a:spcBef>
            </a:pPr>
            <a:r>
              <a:rPr sz="1400" spc="-5" dirty="0">
                <a:latin typeface="Times New Roman"/>
                <a:cs typeface="Times New Roman"/>
              </a:rPr>
              <a:t>Then </a:t>
            </a:r>
            <a:r>
              <a:rPr sz="1400" dirty="0">
                <a:latin typeface="Times New Roman"/>
                <a:cs typeface="Times New Roman"/>
              </a:rPr>
              <a:t>a </a:t>
            </a:r>
            <a:r>
              <a:rPr sz="1400" spc="-5" dirty="0">
                <a:latin typeface="Times New Roman"/>
                <a:cs typeface="Times New Roman"/>
              </a:rPr>
              <a:t>pop </a:t>
            </a:r>
            <a:r>
              <a:rPr sz="1400" dirty="0">
                <a:latin typeface="Times New Roman"/>
                <a:cs typeface="Times New Roman"/>
              </a:rPr>
              <a:t>up </a:t>
            </a:r>
            <a:r>
              <a:rPr sz="1400" spc="-5" dirty="0">
                <a:latin typeface="Times New Roman"/>
                <a:cs typeface="Times New Roman"/>
              </a:rPr>
              <a:t>window will open with JSON format </a:t>
            </a:r>
            <a:r>
              <a:rPr sz="1400" dirty="0">
                <a:latin typeface="Times New Roman"/>
                <a:cs typeface="Times New Roman"/>
              </a:rPr>
              <a:t>code, </a:t>
            </a:r>
            <a:r>
              <a:rPr sz="1400" spc="-5" dirty="0">
                <a:latin typeface="Times New Roman"/>
                <a:cs typeface="Times New Roman"/>
              </a:rPr>
              <a:t>copy </a:t>
            </a:r>
            <a:r>
              <a:rPr sz="1400" dirty="0">
                <a:latin typeface="Times New Roman"/>
                <a:cs typeface="Times New Roman"/>
              </a:rPr>
              <a:t>the </a:t>
            </a:r>
            <a:r>
              <a:rPr sz="1400" spc="-5" dirty="0">
                <a:latin typeface="Times New Roman"/>
                <a:cs typeface="Times New Roman"/>
              </a:rPr>
              <a:t>code and paste  </a:t>
            </a:r>
            <a:r>
              <a:rPr sz="1400" dirty="0">
                <a:latin typeface="Times New Roman"/>
                <a:cs typeface="Times New Roman"/>
              </a:rPr>
              <a:t>it in </a:t>
            </a:r>
            <a:r>
              <a:rPr sz="1400" spc="-5" dirty="0">
                <a:latin typeface="Times New Roman"/>
                <a:cs typeface="Times New Roman"/>
              </a:rPr>
              <a:t>the </a:t>
            </a:r>
            <a:r>
              <a:rPr sz="1400" spc="-10" dirty="0">
                <a:latin typeface="Times New Roman"/>
                <a:cs typeface="Times New Roman"/>
              </a:rPr>
              <a:t>AWS </a:t>
            </a:r>
            <a:r>
              <a:rPr sz="1400" dirty="0">
                <a:latin typeface="Times New Roman"/>
                <a:cs typeface="Times New Roman"/>
              </a:rPr>
              <a:t>bucket </a:t>
            </a:r>
            <a:r>
              <a:rPr sz="1400" spc="-5" dirty="0">
                <a:latin typeface="Times New Roman"/>
                <a:cs typeface="Times New Roman"/>
              </a:rPr>
              <a:t>policy </a:t>
            </a:r>
            <a:r>
              <a:rPr sz="1400" dirty="0">
                <a:latin typeface="Times New Roman"/>
                <a:cs typeface="Times New Roman"/>
              </a:rPr>
              <a:t>page </a:t>
            </a:r>
            <a:r>
              <a:rPr sz="1400" spc="-5" dirty="0">
                <a:latin typeface="Times New Roman"/>
                <a:cs typeface="Times New Roman"/>
              </a:rPr>
              <a:t>where we </a:t>
            </a:r>
            <a:r>
              <a:rPr sz="1400" dirty="0">
                <a:latin typeface="Times New Roman"/>
                <a:cs typeface="Times New Roman"/>
              </a:rPr>
              <a:t>choose </a:t>
            </a:r>
            <a:r>
              <a:rPr sz="1400" spc="-10" dirty="0">
                <a:latin typeface="Times New Roman"/>
                <a:cs typeface="Times New Roman"/>
              </a:rPr>
              <a:t>AWS </a:t>
            </a:r>
            <a:r>
              <a:rPr sz="1400" dirty="0">
                <a:latin typeface="Times New Roman"/>
                <a:cs typeface="Times New Roman"/>
              </a:rPr>
              <a:t>policy </a:t>
            </a:r>
            <a:r>
              <a:rPr sz="1400" spc="-5" dirty="0">
                <a:latin typeface="Times New Roman"/>
                <a:cs typeface="Times New Roman"/>
              </a:rPr>
              <a:t>generator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option.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8915732"/>
            <a:ext cx="38569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Once pasted, select Save </a:t>
            </a:r>
            <a:r>
              <a:rPr sz="1400" dirty="0">
                <a:latin typeface="Times New Roman"/>
                <a:cs typeface="Times New Roman"/>
              </a:rPr>
              <a:t>to </a:t>
            </a:r>
            <a:r>
              <a:rPr sz="1400" spc="-5" dirty="0">
                <a:latin typeface="Times New Roman"/>
                <a:cs typeface="Times New Roman"/>
              </a:rPr>
              <a:t>save and apply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policy.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0696" y="1367791"/>
            <a:ext cx="6593205" cy="86144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6754366"/>
            <a:ext cx="5981700" cy="2250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6" y="6116952"/>
            <a:ext cx="5493385" cy="441788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1570"/>
              </a:lnSpc>
              <a:spcBef>
                <a:spcPts val="245"/>
              </a:spcBef>
            </a:pPr>
            <a:r>
              <a:rPr sz="1400" spc="-5" dirty="0">
                <a:latin typeface="Times New Roman"/>
                <a:cs typeface="Times New Roman"/>
              </a:rPr>
              <a:t>To edit the policy, </a:t>
            </a:r>
            <a:r>
              <a:rPr sz="1400" dirty="0">
                <a:latin typeface="Times New Roman"/>
                <a:cs typeface="Times New Roman"/>
              </a:rPr>
              <a:t>choose </a:t>
            </a:r>
            <a:r>
              <a:rPr sz="1400" spc="-5" dirty="0">
                <a:latin typeface="Times New Roman"/>
                <a:cs typeface="Times New Roman"/>
              </a:rPr>
              <a:t>edit bucket policy option under Permissions </a:t>
            </a:r>
            <a:r>
              <a:rPr sz="1400" dirty="0">
                <a:latin typeface="Times New Roman"/>
                <a:cs typeface="Times New Roman"/>
              </a:rPr>
              <a:t>of </a:t>
            </a:r>
            <a:r>
              <a:rPr sz="1400" spc="-5" dirty="0">
                <a:latin typeface="Times New Roman"/>
                <a:cs typeface="Times New Roman"/>
              </a:rPr>
              <a:t>the  bucket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properties.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6" y="9188143"/>
            <a:ext cx="5509895" cy="634148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1570"/>
              </a:lnSpc>
              <a:spcBef>
                <a:spcPts val="245"/>
              </a:spcBef>
            </a:pPr>
            <a:r>
              <a:rPr sz="1400" spc="-5" dirty="0">
                <a:latin typeface="Times New Roman"/>
                <a:cs typeface="Times New Roman"/>
              </a:rPr>
              <a:t>Existing policy will open, either </a:t>
            </a:r>
            <a:r>
              <a:rPr sz="1400" spc="-10" dirty="0">
                <a:latin typeface="Times New Roman"/>
                <a:cs typeface="Times New Roman"/>
              </a:rPr>
              <a:t>you </a:t>
            </a:r>
            <a:r>
              <a:rPr sz="1400" dirty="0">
                <a:latin typeface="Times New Roman"/>
                <a:cs typeface="Times New Roman"/>
              </a:rPr>
              <a:t>can </a:t>
            </a:r>
            <a:r>
              <a:rPr sz="1400" spc="-5" dirty="0">
                <a:latin typeface="Times New Roman"/>
                <a:cs typeface="Times New Roman"/>
              </a:rPr>
              <a:t>modify </a:t>
            </a:r>
            <a:r>
              <a:rPr sz="1400" dirty="0">
                <a:latin typeface="Times New Roman"/>
                <a:cs typeface="Times New Roman"/>
              </a:rPr>
              <a:t>code or </a:t>
            </a:r>
            <a:r>
              <a:rPr sz="1400" spc="-5" dirty="0">
                <a:latin typeface="Times New Roman"/>
                <a:cs typeface="Times New Roman"/>
              </a:rPr>
              <a:t>choose </a:t>
            </a:r>
            <a:r>
              <a:rPr sz="1400" spc="-10" dirty="0">
                <a:latin typeface="Times New Roman"/>
                <a:cs typeface="Times New Roman"/>
              </a:rPr>
              <a:t>AWS </a:t>
            </a:r>
            <a:r>
              <a:rPr sz="1400" dirty="0">
                <a:latin typeface="Times New Roman"/>
                <a:cs typeface="Times New Roman"/>
              </a:rPr>
              <a:t>policy  </a:t>
            </a:r>
            <a:r>
              <a:rPr sz="1400" spc="-5" dirty="0">
                <a:latin typeface="Times New Roman"/>
                <a:cs typeface="Times New Roman"/>
              </a:rPr>
              <a:t>generator to create </a:t>
            </a:r>
            <a:r>
              <a:rPr sz="1400" dirty="0">
                <a:latin typeface="Times New Roman"/>
                <a:cs typeface="Times New Roman"/>
              </a:rPr>
              <a:t>a new </a:t>
            </a:r>
            <a:r>
              <a:rPr sz="1400" spc="-5" dirty="0">
                <a:latin typeface="Times New Roman"/>
                <a:cs typeface="Times New Roman"/>
              </a:rPr>
              <a:t>policy then choose save </a:t>
            </a:r>
            <a:r>
              <a:rPr sz="1400" dirty="0">
                <a:latin typeface="Times New Roman"/>
                <a:cs typeface="Times New Roman"/>
              </a:rPr>
              <a:t>to</a:t>
            </a:r>
            <a:r>
              <a:rPr sz="1400" spc="-5" dirty="0">
                <a:latin typeface="Times New Roman"/>
                <a:cs typeface="Times New Roman"/>
              </a:rPr>
              <a:t> apply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ts val="1540"/>
              </a:lnSpc>
            </a:pPr>
            <a:r>
              <a:rPr sz="1400" spc="-5" dirty="0">
                <a:latin typeface="Times New Roman"/>
                <a:cs typeface="Times New Roman"/>
              </a:rPr>
              <a:t>policies.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3084" y="1412240"/>
            <a:ext cx="6472554" cy="8493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2" y="5606046"/>
            <a:ext cx="5704205" cy="339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816356" y="4564486"/>
            <a:ext cx="3768725" cy="43537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750" spc="-5" dirty="0">
                <a:solidFill>
                  <a:srgbClr val="FF0000"/>
                </a:solidFill>
              </a:rPr>
              <a:t>DELETING A</a:t>
            </a:r>
            <a:r>
              <a:rPr sz="2750" spc="-45" dirty="0">
                <a:solidFill>
                  <a:srgbClr val="FF0000"/>
                </a:solidFill>
              </a:rPr>
              <a:t> </a:t>
            </a:r>
            <a:r>
              <a:rPr sz="2750" spc="-5" dirty="0">
                <a:solidFill>
                  <a:srgbClr val="FF0000"/>
                </a:solidFill>
              </a:rPr>
              <a:t>BUCKET</a:t>
            </a:r>
            <a:endParaRPr sz="2750"/>
          </a:p>
        </p:txBody>
      </p:sp>
      <p:sp>
        <p:nvSpPr>
          <p:cNvPr id="5" name="object 5"/>
          <p:cNvSpPr txBox="1"/>
          <p:nvPr/>
        </p:nvSpPr>
        <p:spPr>
          <a:xfrm>
            <a:off x="902004" y="5169537"/>
            <a:ext cx="450596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Times New Roman"/>
                <a:cs typeface="Times New Roman"/>
              </a:rPr>
              <a:t>Select your bucket and choose </a:t>
            </a:r>
            <a:r>
              <a:rPr sz="1400" i="1" spc="-5" dirty="0">
                <a:latin typeface="Times New Roman"/>
                <a:cs typeface="Times New Roman"/>
              </a:rPr>
              <a:t>Delete bucket </a:t>
            </a:r>
            <a:r>
              <a:rPr sz="1400" spc="-5" dirty="0">
                <a:latin typeface="Times New Roman"/>
                <a:cs typeface="Times New Roman"/>
              </a:rPr>
              <a:t>option on the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top.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2381251"/>
            <a:ext cx="5981700" cy="4171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1742439"/>
            <a:ext cx="5383530" cy="441788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1570"/>
              </a:lnSpc>
              <a:spcBef>
                <a:spcPts val="245"/>
              </a:spcBef>
            </a:pPr>
            <a:r>
              <a:rPr sz="1400" dirty="0">
                <a:latin typeface="Times New Roman"/>
                <a:cs typeface="Times New Roman"/>
              </a:rPr>
              <a:t>A pop </a:t>
            </a:r>
            <a:r>
              <a:rPr sz="1400" spc="-5" dirty="0">
                <a:latin typeface="Times New Roman"/>
                <a:cs typeface="Times New Roman"/>
              </a:rPr>
              <a:t>up dialog box will open and ask for </a:t>
            </a:r>
            <a:r>
              <a:rPr sz="1400" dirty="0">
                <a:latin typeface="Times New Roman"/>
                <a:cs typeface="Times New Roman"/>
              </a:rPr>
              <a:t>the </a:t>
            </a:r>
            <a:r>
              <a:rPr sz="1400" spc="-5" dirty="0">
                <a:latin typeface="Times New Roman"/>
                <a:cs typeface="Times New Roman"/>
              </a:rPr>
              <a:t>bucket name </a:t>
            </a:r>
            <a:r>
              <a:rPr sz="1400" dirty="0">
                <a:latin typeface="Times New Roman"/>
                <a:cs typeface="Times New Roman"/>
              </a:rPr>
              <a:t>to </a:t>
            </a:r>
            <a:r>
              <a:rPr sz="1400" spc="-5" dirty="0">
                <a:latin typeface="Times New Roman"/>
                <a:cs typeface="Times New Roman"/>
              </a:rPr>
              <a:t>be entered to  </a:t>
            </a:r>
            <a:r>
              <a:rPr sz="1400" dirty="0">
                <a:latin typeface="Times New Roman"/>
                <a:cs typeface="Times New Roman"/>
              </a:rPr>
              <a:t>confirm the </a:t>
            </a:r>
            <a:r>
              <a:rPr sz="1400" spc="-5" dirty="0">
                <a:latin typeface="Times New Roman"/>
                <a:cs typeface="Times New Roman"/>
              </a:rPr>
              <a:t>bucket deletion, then choose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i="1" spc="-5" dirty="0">
                <a:latin typeface="Times New Roman"/>
                <a:cs typeface="Times New Roman"/>
              </a:rPr>
              <a:t>confirm.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0694" y="1524761"/>
            <a:ext cx="6664959" cy="86860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6" y="7090474"/>
            <a:ext cx="177482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Times New Roman"/>
                <a:cs typeface="Times New Roman"/>
              </a:rPr>
              <a:t>Choose Next here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again.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6565" y="1724659"/>
            <a:ext cx="6833870" cy="86385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6" y="6762751"/>
            <a:ext cx="177482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Times New Roman"/>
                <a:cs typeface="Times New Roman"/>
              </a:rPr>
              <a:t>Choose Next here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again.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4825" y="1776984"/>
            <a:ext cx="6761480" cy="86624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6693813"/>
            <a:ext cx="3786504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latin typeface="Times New Roman"/>
                <a:cs typeface="Times New Roman"/>
              </a:rPr>
              <a:t>Choose </a:t>
            </a:r>
            <a:r>
              <a:rPr sz="1350" spc="-5" dirty="0">
                <a:latin typeface="Times New Roman"/>
                <a:cs typeface="Times New Roman"/>
              </a:rPr>
              <a:t>create bucket to complete the creation</a:t>
            </a:r>
            <a:r>
              <a:rPr sz="1350" spc="20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Times New Roman"/>
                <a:cs typeface="Times New Roman"/>
              </a:rPr>
              <a:t>process.</a:t>
            </a:r>
            <a:endParaRPr sz="13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3071" y="1600454"/>
            <a:ext cx="6785609" cy="8686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6646163"/>
            <a:ext cx="5981700" cy="13328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6413628"/>
            <a:ext cx="336169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Times New Roman"/>
                <a:cs typeface="Times New Roman"/>
              </a:rPr>
              <a:t>Now </a:t>
            </a:r>
            <a:r>
              <a:rPr sz="1400" spc="-10" dirty="0">
                <a:latin typeface="Times New Roman"/>
                <a:cs typeface="Times New Roman"/>
              </a:rPr>
              <a:t>you </a:t>
            </a:r>
            <a:r>
              <a:rPr sz="1400" dirty="0">
                <a:latin typeface="Times New Roman"/>
                <a:cs typeface="Times New Roman"/>
              </a:rPr>
              <a:t>can </a:t>
            </a:r>
            <a:r>
              <a:rPr sz="1400" spc="-5" dirty="0">
                <a:latin typeface="Times New Roman"/>
                <a:cs typeface="Times New Roman"/>
              </a:rPr>
              <a:t>see the bucket in the buckets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list.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3084141"/>
            <a:ext cx="5981700" cy="1943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2240859"/>
            <a:ext cx="5949950" cy="441788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1570"/>
              </a:lnSpc>
              <a:spcBef>
                <a:spcPts val="245"/>
              </a:spcBef>
            </a:pPr>
            <a:r>
              <a:rPr sz="1400" spc="-5" dirty="0">
                <a:latin typeface="Times New Roman"/>
                <a:cs typeface="Times New Roman"/>
              </a:rPr>
              <a:t>When </a:t>
            </a:r>
            <a:r>
              <a:rPr sz="1400" spc="-10" dirty="0">
                <a:latin typeface="Times New Roman"/>
                <a:cs typeface="Times New Roman"/>
              </a:rPr>
              <a:t>you </a:t>
            </a:r>
            <a:r>
              <a:rPr sz="1400" dirty="0">
                <a:latin typeface="Times New Roman"/>
                <a:cs typeface="Times New Roman"/>
              </a:rPr>
              <a:t>click on </a:t>
            </a:r>
            <a:r>
              <a:rPr sz="1400" spc="-5" dirty="0">
                <a:latin typeface="Times New Roman"/>
                <a:cs typeface="Times New Roman"/>
              </a:rPr>
              <a:t>the newly created Bucket, you will go inside </a:t>
            </a:r>
            <a:r>
              <a:rPr sz="1400" dirty="0">
                <a:latin typeface="Times New Roman"/>
                <a:cs typeface="Times New Roman"/>
              </a:rPr>
              <a:t>of </a:t>
            </a:r>
            <a:r>
              <a:rPr sz="1400" spc="-5" dirty="0">
                <a:latin typeface="Times New Roman"/>
                <a:cs typeface="Times New Roman"/>
              </a:rPr>
              <a:t>the bucket, then  choose upload </a:t>
            </a:r>
            <a:r>
              <a:rPr sz="1400" dirty="0">
                <a:latin typeface="Times New Roman"/>
                <a:cs typeface="Times New Roman"/>
              </a:rPr>
              <a:t>to </a:t>
            </a:r>
            <a:r>
              <a:rPr sz="1400" spc="-5" dirty="0">
                <a:latin typeface="Times New Roman"/>
                <a:cs typeface="Times New Roman"/>
              </a:rPr>
              <a:t>upload the data </a:t>
            </a:r>
            <a:r>
              <a:rPr sz="1400" dirty="0">
                <a:latin typeface="Times New Roman"/>
                <a:cs typeface="Times New Roman"/>
              </a:rPr>
              <a:t>to </a:t>
            </a:r>
            <a:r>
              <a:rPr sz="1400" spc="-5" dirty="0">
                <a:latin typeface="Times New Roman"/>
                <a:cs typeface="Times New Roman"/>
              </a:rPr>
              <a:t>the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bucket.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6" y="5409891"/>
            <a:ext cx="16490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Times New Roman"/>
                <a:cs typeface="Times New Roman"/>
              </a:rPr>
              <a:t>Next, </a:t>
            </a:r>
            <a:r>
              <a:rPr sz="1400" spc="-5" dirty="0">
                <a:latin typeface="Times New Roman"/>
                <a:cs typeface="Times New Roman"/>
              </a:rPr>
              <a:t>choose add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files.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7215" y="1632584"/>
            <a:ext cx="6593078" cy="88068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5" y="6951093"/>
            <a:ext cx="545528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Times New Roman"/>
                <a:cs typeface="Times New Roman"/>
              </a:rPr>
              <a:t>Then choose </a:t>
            </a:r>
            <a:r>
              <a:rPr sz="1400" dirty="0">
                <a:latin typeface="Times New Roman"/>
                <a:cs typeface="Times New Roman"/>
              </a:rPr>
              <a:t>the </a:t>
            </a:r>
            <a:r>
              <a:rPr sz="1400" spc="-5" dirty="0">
                <a:latin typeface="Times New Roman"/>
                <a:cs typeface="Times New Roman"/>
              </a:rPr>
              <a:t>files, you can choose multiple files to upload multiple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files.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18</TotalTime>
  <Words>1245</Words>
  <Application>Microsoft Office PowerPoint</Application>
  <PresentationFormat>Custom</PresentationFormat>
  <Paragraphs>127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Times New Roman</vt:lpstr>
      <vt:lpstr>MS PGothic</vt:lpstr>
      <vt:lpstr>Constantia</vt:lpstr>
      <vt:lpstr>Wingdings 2</vt:lpstr>
      <vt:lpstr>Flow</vt:lpstr>
      <vt:lpstr>S3. (SIMPLE STORAGE SERVICE)</vt:lpstr>
      <vt:lpstr>CREATE S3 BUCKET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HOSTING A WEBSITE ON S3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DELETING A BUCKET</vt:lpstr>
      <vt:lpstr>Slide 36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S3. (SIMPLE STORAGE SERVICE)</dc:title>
  <dc:creator>Windows User</dc:creator>
  <cp:lastModifiedBy>godwill</cp:lastModifiedBy>
  <cp:revision>2</cp:revision>
  <dcterms:created xsi:type="dcterms:W3CDTF">2020-03-17T09:54:00Z</dcterms:created>
  <dcterms:modified xsi:type="dcterms:W3CDTF">2020-04-26T00:44:43Z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2018-12-28T00:00:00Z</vt:filetime>
  </property>
  <property fmtid="{D5CDD505-2E9C-101B-9397-08002B2CF9AE}" pid="3" name="Creator">
    <vt:lpwstr>Microsoft® Word 2010</vt:lpwstr>
  </property>
  <property fmtid="{D5CDD505-2E9C-101B-9397-08002B2CF9AE}" pid="4" name="LastSaved">
    <vt:filetime>2020-03-17T00:00:00Z</vt:filetime>
  </property>
</Properties>
</file>